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handoutMasterIdLst>
    <p:handoutMasterId r:id="rId42"/>
  </p:handoutMasterIdLst>
  <p:sldIdLst>
    <p:sldId id="256" r:id="rId5"/>
    <p:sldId id="313" r:id="rId6"/>
    <p:sldId id="314" r:id="rId7"/>
    <p:sldId id="315" r:id="rId8"/>
    <p:sldId id="316" r:id="rId9"/>
    <p:sldId id="317" r:id="rId10"/>
    <p:sldId id="318" r:id="rId11"/>
    <p:sldId id="319" r:id="rId12"/>
    <p:sldId id="320" r:id="rId13"/>
    <p:sldId id="321" r:id="rId14"/>
    <p:sldId id="322" r:id="rId15"/>
    <p:sldId id="289" r:id="rId16"/>
    <p:sldId id="290" r:id="rId17"/>
    <p:sldId id="291" r:id="rId18"/>
    <p:sldId id="293" r:id="rId19"/>
    <p:sldId id="294" r:id="rId20"/>
    <p:sldId id="292"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758" autoAdjust="0"/>
  </p:normalViewPr>
  <p:slideViewPr>
    <p:cSldViewPr snapToGrid="0" showGuides="1">
      <p:cViewPr varScale="1">
        <p:scale>
          <a:sx n="71" d="100"/>
          <a:sy n="71" d="100"/>
        </p:scale>
        <p:origin x="696" y="6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A7EA0-378D-492B-8BD5-EA84BC44CF6E}" type="doc">
      <dgm:prSet loTypeId="urn:microsoft.com/office/officeart/2005/8/layout/process1" loCatId="process" qsTypeId="urn:microsoft.com/office/officeart/2005/8/quickstyle/simple1" qsCatId="simple" csTypeId="urn:microsoft.com/office/officeart/2005/8/colors/accent1_2" csCatId="accent1" phldr="1"/>
      <dgm:spPr/>
    </dgm:pt>
    <dgm:pt modelId="{32D90B3B-1795-4DAF-96C7-BC808842E4AF}">
      <dgm:prSet phldrT="[Text]" custT="1"/>
      <dgm:spPr>
        <a:solidFill>
          <a:schemeClr val="accent4"/>
        </a:solidFill>
      </dgm:spPr>
      <dgm:t>
        <a:bodyPr/>
        <a:lstStyle/>
        <a:p>
          <a:r>
            <a:rPr lang="en-IN" sz="1800" smtClean="0">
              <a:solidFill>
                <a:schemeClr val="tx1"/>
              </a:solidFill>
              <a:latin typeface="+mj-lt"/>
            </a:rPr>
            <a:t>Defining a Problem</a:t>
          </a:r>
          <a:endParaRPr lang="en-IN" sz="1800" dirty="0">
            <a:solidFill>
              <a:schemeClr val="tx1"/>
            </a:solidFill>
            <a:latin typeface="+mj-lt"/>
          </a:endParaRPr>
        </a:p>
      </dgm:t>
    </dgm:pt>
    <dgm:pt modelId="{54A0A718-C283-4BD5-8FE0-A5FF4CF2D07D}" type="parTrans" cxnId="{58A77DB2-5451-4AB0-ABC0-B1A1D8B7F027}">
      <dgm:prSet/>
      <dgm:spPr/>
      <dgm:t>
        <a:bodyPr/>
        <a:lstStyle/>
        <a:p>
          <a:endParaRPr lang="en-IN"/>
        </a:p>
      </dgm:t>
    </dgm:pt>
    <dgm:pt modelId="{1C32A59A-4577-4DFE-944F-6BF6A0F4FE11}" type="sibTrans" cxnId="{58A77DB2-5451-4AB0-ABC0-B1A1D8B7F027}">
      <dgm:prSet/>
      <dgm:spPr/>
      <dgm:t>
        <a:bodyPr/>
        <a:lstStyle/>
        <a:p>
          <a:endParaRPr lang="en-IN"/>
        </a:p>
      </dgm:t>
    </dgm:pt>
    <dgm:pt modelId="{1BCBD421-4E28-4BD3-A574-2616849F661D}">
      <dgm:prSet phldrT="[Text]" custT="1"/>
      <dgm:spPr>
        <a:solidFill>
          <a:srgbClr val="002060"/>
        </a:solidFill>
      </dgm:spPr>
      <dgm:t>
        <a:bodyPr/>
        <a:lstStyle/>
        <a:p>
          <a:r>
            <a:rPr lang="en-IN" sz="1800" smtClean="0">
              <a:solidFill>
                <a:schemeClr val="bg1"/>
              </a:solidFill>
              <a:latin typeface="+mj-lt"/>
            </a:rPr>
            <a:t>Preparing Data</a:t>
          </a:r>
          <a:endParaRPr lang="en-IN" sz="1800" dirty="0">
            <a:solidFill>
              <a:schemeClr val="bg1"/>
            </a:solidFill>
            <a:latin typeface="+mj-lt"/>
          </a:endParaRPr>
        </a:p>
      </dgm:t>
    </dgm:pt>
    <dgm:pt modelId="{3ED45476-0550-430E-A03D-95D2634E2724}" type="parTrans" cxnId="{B0544760-894B-4A1D-9D43-6F6135F880B9}">
      <dgm:prSet/>
      <dgm:spPr/>
      <dgm:t>
        <a:bodyPr/>
        <a:lstStyle/>
        <a:p>
          <a:endParaRPr lang="en-IN"/>
        </a:p>
      </dgm:t>
    </dgm:pt>
    <dgm:pt modelId="{91BF40AD-759A-44E7-A738-41AE50CA0E32}" type="sibTrans" cxnId="{B0544760-894B-4A1D-9D43-6F6135F880B9}">
      <dgm:prSet/>
      <dgm:spPr/>
      <dgm:t>
        <a:bodyPr/>
        <a:lstStyle/>
        <a:p>
          <a:endParaRPr lang="en-IN"/>
        </a:p>
      </dgm:t>
    </dgm:pt>
    <dgm:pt modelId="{7D327195-170C-496D-84AC-3AB0750C2536}">
      <dgm:prSet phldrT="[Text]" custT="1"/>
      <dgm:spPr>
        <a:solidFill>
          <a:schemeClr val="accent4"/>
        </a:solidFill>
      </dgm:spPr>
      <dgm:t>
        <a:bodyPr/>
        <a:lstStyle/>
        <a:p>
          <a:r>
            <a:rPr lang="en-IN" sz="1800" smtClean="0">
              <a:solidFill>
                <a:schemeClr val="tx1"/>
              </a:solidFill>
              <a:latin typeface="+mj-lt"/>
            </a:rPr>
            <a:t>Evaluating Algorithms</a:t>
          </a:r>
          <a:endParaRPr lang="en-IN" sz="1800" dirty="0">
            <a:solidFill>
              <a:schemeClr val="tx1"/>
            </a:solidFill>
            <a:latin typeface="+mj-lt"/>
          </a:endParaRPr>
        </a:p>
      </dgm:t>
    </dgm:pt>
    <dgm:pt modelId="{1C4AE494-B7BF-4BEB-B72F-BF7DE1B765FF}" type="parTrans" cxnId="{174A4CD0-A416-493E-B83F-A338C58E1DFF}">
      <dgm:prSet/>
      <dgm:spPr/>
      <dgm:t>
        <a:bodyPr/>
        <a:lstStyle/>
        <a:p>
          <a:endParaRPr lang="en-IN"/>
        </a:p>
      </dgm:t>
    </dgm:pt>
    <dgm:pt modelId="{E82A1852-A726-4BCD-8BA1-BAA8D84E753D}" type="sibTrans" cxnId="{174A4CD0-A416-493E-B83F-A338C58E1DFF}">
      <dgm:prSet/>
      <dgm:spPr/>
      <dgm:t>
        <a:bodyPr/>
        <a:lstStyle/>
        <a:p>
          <a:endParaRPr lang="en-IN"/>
        </a:p>
      </dgm:t>
    </dgm:pt>
    <dgm:pt modelId="{26C289E6-7726-48B5-941E-A03104E733A2}">
      <dgm:prSet phldrT="[Text]"/>
      <dgm:spPr>
        <a:solidFill>
          <a:srgbClr val="002060"/>
        </a:solidFill>
      </dgm:spPr>
      <dgm:t>
        <a:bodyPr/>
        <a:lstStyle/>
        <a:p>
          <a:r>
            <a:rPr lang="en-IN" dirty="0" smtClean="0">
              <a:latin typeface="+mj-lt"/>
            </a:rPr>
            <a:t>Improving Results</a:t>
          </a:r>
          <a:endParaRPr lang="en-IN" dirty="0">
            <a:latin typeface="+mj-lt"/>
          </a:endParaRPr>
        </a:p>
      </dgm:t>
    </dgm:pt>
    <dgm:pt modelId="{11C1287A-08AA-4419-A65E-F15E4C40DE02}" type="parTrans" cxnId="{F9F71C73-2DB2-48DC-B0B1-78204B460B25}">
      <dgm:prSet/>
      <dgm:spPr/>
      <dgm:t>
        <a:bodyPr/>
        <a:lstStyle/>
        <a:p>
          <a:endParaRPr lang="en-IN"/>
        </a:p>
      </dgm:t>
    </dgm:pt>
    <dgm:pt modelId="{E08D4914-0B98-4BB4-9573-E3422E5B6518}" type="sibTrans" cxnId="{F9F71C73-2DB2-48DC-B0B1-78204B460B25}">
      <dgm:prSet/>
      <dgm:spPr/>
      <dgm:t>
        <a:bodyPr/>
        <a:lstStyle/>
        <a:p>
          <a:endParaRPr lang="en-IN"/>
        </a:p>
      </dgm:t>
    </dgm:pt>
    <dgm:pt modelId="{B2CEA3C4-1249-4285-82B3-730FECFB13B2}">
      <dgm:prSet phldrT="[Text]" custT="1"/>
      <dgm:spPr>
        <a:solidFill>
          <a:schemeClr val="accent4"/>
        </a:solidFill>
      </dgm:spPr>
      <dgm:t>
        <a:bodyPr/>
        <a:lstStyle/>
        <a:p>
          <a:r>
            <a:rPr lang="en-IN" sz="1800" smtClean="0">
              <a:solidFill>
                <a:schemeClr val="tx1"/>
              </a:solidFill>
              <a:latin typeface="+mj-lt"/>
            </a:rPr>
            <a:t>Presenting Results</a:t>
          </a:r>
          <a:endParaRPr lang="en-IN" sz="1800" dirty="0">
            <a:solidFill>
              <a:schemeClr val="tx1"/>
            </a:solidFill>
            <a:latin typeface="+mj-lt"/>
          </a:endParaRPr>
        </a:p>
      </dgm:t>
    </dgm:pt>
    <dgm:pt modelId="{6D68BFE2-E117-483C-8E5B-F99490A5CD4B}" type="parTrans" cxnId="{C2F13E7A-E9A1-4A91-A045-7A0D9EA9C7D3}">
      <dgm:prSet/>
      <dgm:spPr/>
      <dgm:t>
        <a:bodyPr/>
        <a:lstStyle/>
        <a:p>
          <a:endParaRPr lang="en-IN"/>
        </a:p>
      </dgm:t>
    </dgm:pt>
    <dgm:pt modelId="{2EE0E5D5-B5ED-411A-AC40-81EBCFD512E2}" type="sibTrans" cxnId="{C2F13E7A-E9A1-4A91-A045-7A0D9EA9C7D3}">
      <dgm:prSet/>
      <dgm:spPr/>
      <dgm:t>
        <a:bodyPr/>
        <a:lstStyle/>
        <a:p>
          <a:endParaRPr lang="en-IN"/>
        </a:p>
      </dgm:t>
    </dgm:pt>
    <dgm:pt modelId="{E0267FFF-B97A-4E4E-A19F-9AE7A313323E}" type="pres">
      <dgm:prSet presAssocID="{441A7EA0-378D-492B-8BD5-EA84BC44CF6E}" presName="Name0" presStyleCnt="0">
        <dgm:presLayoutVars>
          <dgm:dir/>
          <dgm:resizeHandles val="exact"/>
        </dgm:presLayoutVars>
      </dgm:prSet>
      <dgm:spPr/>
    </dgm:pt>
    <dgm:pt modelId="{BA6D6EAD-0732-44FE-A416-AC9DF03BA2DD}" type="pres">
      <dgm:prSet presAssocID="{32D90B3B-1795-4DAF-96C7-BC808842E4AF}" presName="node" presStyleLbl="node1" presStyleIdx="0" presStyleCnt="5">
        <dgm:presLayoutVars>
          <dgm:bulletEnabled val="1"/>
        </dgm:presLayoutVars>
      </dgm:prSet>
      <dgm:spPr/>
      <dgm:t>
        <a:bodyPr/>
        <a:lstStyle/>
        <a:p>
          <a:endParaRPr lang="en-IN"/>
        </a:p>
      </dgm:t>
    </dgm:pt>
    <dgm:pt modelId="{9297808C-9E3D-41ED-A79E-DF200D84A663}" type="pres">
      <dgm:prSet presAssocID="{1C32A59A-4577-4DFE-944F-6BF6A0F4FE11}" presName="sibTrans" presStyleLbl="sibTrans2D1" presStyleIdx="0" presStyleCnt="4"/>
      <dgm:spPr/>
    </dgm:pt>
    <dgm:pt modelId="{3E0EBED3-A240-4405-9EDB-A5D8DD461B0F}" type="pres">
      <dgm:prSet presAssocID="{1C32A59A-4577-4DFE-944F-6BF6A0F4FE11}" presName="connectorText" presStyleLbl="sibTrans2D1" presStyleIdx="0" presStyleCnt="4"/>
      <dgm:spPr/>
    </dgm:pt>
    <dgm:pt modelId="{F82869B4-574D-4457-B73A-34583F55819A}" type="pres">
      <dgm:prSet presAssocID="{1BCBD421-4E28-4BD3-A574-2616849F661D}" presName="node" presStyleLbl="node1" presStyleIdx="1" presStyleCnt="5">
        <dgm:presLayoutVars>
          <dgm:bulletEnabled val="1"/>
        </dgm:presLayoutVars>
      </dgm:prSet>
      <dgm:spPr/>
    </dgm:pt>
    <dgm:pt modelId="{C96C964E-FA63-4DDF-AA14-B68FE6E44D6A}" type="pres">
      <dgm:prSet presAssocID="{91BF40AD-759A-44E7-A738-41AE50CA0E32}" presName="sibTrans" presStyleLbl="sibTrans2D1" presStyleIdx="1" presStyleCnt="4"/>
      <dgm:spPr/>
    </dgm:pt>
    <dgm:pt modelId="{A2B4DE44-14F4-4703-B47A-D47F4A4F0303}" type="pres">
      <dgm:prSet presAssocID="{91BF40AD-759A-44E7-A738-41AE50CA0E32}" presName="connectorText" presStyleLbl="sibTrans2D1" presStyleIdx="1" presStyleCnt="4"/>
      <dgm:spPr/>
    </dgm:pt>
    <dgm:pt modelId="{29C9FA2C-9C98-449C-9AE4-2FDBF90AA5F6}" type="pres">
      <dgm:prSet presAssocID="{7D327195-170C-496D-84AC-3AB0750C2536}" presName="node" presStyleLbl="node1" presStyleIdx="2" presStyleCnt="5">
        <dgm:presLayoutVars>
          <dgm:bulletEnabled val="1"/>
        </dgm:presLayoutVars>
      </dgm:prSet>
      <dgm:spPr/>
    </dgm:pt>
    <dgm:pt modelId="{176950EA-056F-43C4-BE25-E09189208E76}" type="pres">
      <dgm:prSet presAssocID="{E82A1852-A726-4BCD-8BA1-BAA8D84E753D}" presName="sibTrans" presStyleLbl="sibTrans2D1" presStyleIdx="2" presStyleCnt="4"/>
      <dgm:spPr/>
    </dgm:pt>
    <dgm:pt modelId="{12E92FAD-4C2B-46D0-9E14-12D455C8DADC}" type="pres">
      <dgm:prSet presAssocID="{E82A1852-A726-4BCD-8BA1-BAA8D84E753D}" presName="connectorText" presStyleLbl="sibTrans2D1" presStyleIdx="2" presStyleCnt="4"/>
      <dgm:spPr/>
    </dgm:pt>
    <dgm:pt modelId="{CA6B03AA-137F-4337-B2AB-F6218666C412}" type="pres">
      <dgm:prSet presAssocID="{26C289E6-7726-48B5-941E-A03104E733A2}" presName="node" presStyleLbl="node1" presStyleIdx="3" presStyleCnt="5">
        <dgm:presLayoutVars>
          <dgm:bulletEnabled val="1"/>
        </dgm:presLayoutVars>
      </dgm:prSet>
      <dgm:spPr/>
    </dgm:pt>
    <dgm:pt modelId="{A0AF643F-562E-4886-8FE5-8C8AB470165F}" type="pres">
      <dgm:prSet presAssocID="{E08D4914-0B98-4BB4-9573-E3422E5B6518}" presName="sibTrans" presStyleLbl="sibTrans2D1" presStyleIdx="3" presStyleCnt="4"/>
      <dgm:spPr/>
    </dgm:pt>
    <dgm:pt modelId="{75511FA3-D4BE-4CB9-9995-FBB90C7B0623}" type="pres">
      <dgm:prSet presAssocID="{E08D4914-0B98-4BB4-9573-E3422E5B6518}" presName="connectorText" presStyleLbl="sibTrans2D1" presStyleIdx="3" presStyleCnt="4"/>
      <dgm:spPr/>
    </dgm:pt>
    <dgm:pt modelId="{670BE799-981C-4BB2-AB04-A093224D6B9E}" type="pres">
      <dgm:prSet presAssocID="{B2CEA3C4-1249-4285-82B3-730FECFB13B2}" presName="node" presStyleLbl="node1" presStyleIdx="4" presStyleCnt="5">
        <dgm:presLayoutVars>
          <dgm:bulletEnabled val="1"/>
        </dgm:presLayoutVars>
      </dgm:prSet>
      <dgm:spPr/>
    </dgm:pt>
  </dgm:ptLst>
  <dgm:cxnLst>
    <dgm:cxn modelId="{B0544760-894B-4A1D-9D43-6F6135F880B9}" srcId="{441A7EA0-378D-492B-8BD5-EA84BC44CF6E}" destId="{1BCBD421-4E28-4BD3-A574-2616849F661D}" srcOrd="1" destOrd="0" parTransId="{3ED45476-0550-430E-A03D-95D2634E2724}" sibTransId="{91BF40AD-759A-44E7-A738-41AE50CA0E32}"/>
    <dgm:cxn modelId="{90AC348A-5A34-4A22-A20D-05C76045E4DD}" type="presOf" srcId="{E08D4914-0B98-4BB4-9573-E3422E5B6518}" destId="{A0AF643F-562E-4886-8FE5-8C8AB470165F}" srcOrd="0" destOrd="0" presId="urn:microsoft.com/office/officeart/2005/8/layout/process1"/>
    <dgm:cxn modelId="{F9F71C73-2DB2-48DC-B0B1-78204B460B25}" srcId="{441A7EA0-378D-492B-8BD5-EA84BC44CF6E}" destId="{26C289E6-7726-48B5-941E-A03104E733A2}" srcOrd="3" destOrd="0" parTransId="{11C1287A-08AA-4419-A65E-F15E4C40DE02}" sibTransId="{E08D4914-0B98-4BB4-9573-E3422E5B6518}"/>
    <dgm:cxn modelId="{E98E4160-3E88-4F96-9C36-EEEA8D8BFB57}" type="presOf" srcId="{B2CEA3C4-1249-4285-82B3-730FECFB13B2}" destId="{670BE799-981C-4BB2-AB04-A093224D6B9E}" srcOrd="0" destOrd="0" presId="urn:microsoft.com/office/officeart/2005/8/layout/process1"/>
    <dgm:cxn modelId="{CAF3FACC-A2C8-4459-AAF9-8AFA965223C5}" type="presOf" srcId="{32D90B3B-1795-4DAF-96C7-BC808842E4AF}" destId="{BA6D6EAD-0732-44FE-A416-AC9DF03BA2DD}" srcOrd="0" destOrd="0" presId="urn:microsoft.com/office/officeart/2005/8/layout/process1"/>
    <dgm:cxn modelId="{4DCA5725-EF1D-4C61-BFA8-B2B7A0EEFE8D}" type="presOf" srcId="{1C32A59A-4577-4DFE-944F-6BF6A0F4FE11}" destId="{9297808C-9E3D-41ED-A79E-DF200D84A663}" srcOrd="0" destOrd="0" presId="urn:microsoft.com/office/officeart/2005/8/layout/process1"/>
    <dgm:cxn modelId="{C2F13E7A-E9A1-4A91-A045-7A0D9EA9C7D3}" srcId="{441A7EA0-378D-492B-8BD5-EA84BC44CF6E}" destId="{B2CEA3C4-1249-4285-82B3-730FECFB13B2}" srcOrd="4" destOrd="0" parTransId="{6D68BFE2-E117-483C-8E5B-F99490A5CD4B}" sibTransId="{2EE0E5D5-B5ED-411A-AC40-81EBCFD512E2}"/>
    <dgm:cxn modelId="{D6D7D530-5016-4C2C-9BEB-D4CC85EE497F}" type="presOf" srcId="{7D327195-170C-496D-84AC-3AB0750C2536}" destId="{29C9FA2C-9C98-449C-9AE4-2FDBF90AA5F6}" srcOrd="0" destOrd="0" presId="urn:microsoft.com/office/officeart/2005/8/layout/process1"/>
    <dgm:cxn modelId="{434FE68A-05A4-483E-B110-FE01B65989FF}" type="presOf" srcId="{E82A1852-A726-4BCD-8BA1-BAA8D84E753D}" destId="{12E92FAD-4C2B-46D0-9E14-12D455C8DADC}" srcOrd="1" destOrd="0" presId="urn:microsoft.com/office/officeart/2005/8/layout/process1"/>
    <dgm:cxn modelId="{5C6E7118-7F2C-4301-8887-E6ED702C80B9}" type="presOf" srcId="{91BF40AD-759A-44E7-A738-41AE50CA0E32}" destId="{C96C964E-FA63-4DDF-AA14-B68FE6E44D6A}" srcOrd="0" destOrd="0" presId="urn:microsoft.com/office/officeart/2005/8/layout/process1"/>
    <dgm:cxn modelId="{F967FDA9-996B-48F9-896F-BE91A7069205}" type="presOf" srcId="{26C289E6-7726-48B5-941E-A03104E733A2}" destId="{CA6B03AA-137F-4337-B2AB-F6218666C412}" srcOrd="0" destOrd="0" presId="urn:microsoft.com/office/officeart/2005/8/layout/process1"/>
    <dgm:cxn modelId="{58A77DB2-5451-4AB0-ABC0-B1A1D8B7F027}" srcId="{441A7EA0-378D-492B-8BD5-EA84BC44CF6E}" destId="{32D90B3B-1795-4DAF-96C7-BC808842E4AF}" srcOrd="0" destOrd="0" parTransId="{54A0A718-C283-4BD5-8FE0-A5FF4CF2D07D}" sibTransId="{1C32A59A-4577-4DFE-944F-6BF6A0F4FE11}"/>
    <dgm:cxn modelId="{B1372FEE-845B-41A1-8C6E-26139B4B0559}" type="presOf" srcId="{1BCBD421-4E28-4BD3-A574-2616849F661D}" destId="{F82869B4-574D-4457-B73A-34583F55819A}" srcOrd="0" destOrd="0" presId="urn:microsoft.com/office/officeart/2005/8/layout/process1"/>
    <dgm:cxn modelId="{9EABA902-D27E-4804-92D6-38FF4B78F417}" type="presOf" srcId="{E82A1852-A726-4BCD-8BA1-BAA8D84E753D}" destId="{176950EA-056F-43C4-BE25-E09189208E76}" srcOrd="0" destOrd="0" presId="urn:microsoft.com/office/officeart/2005/8/layout/process1"/>
    <dgm:cxn modelId="{A01CB231-FD51-4DE1-99C5-773677C096A6}" type="presOf" srcId="{E08D4914-0B98-4BB4-9573-E3422E5B6518}" destId="{75511FA3-D4BE-4CB9-9995-FBB90C7B0623}" srcOrd="1" destOrd="0" presId="urn:microsoft.com/office/officeart/2005/8/layout/process1"/>
    <dgm:cxn modelId="{1DFC291C-C971-4136-9594-8A8F5B6DE83C}" type="presOf" srcId="{441A7EA0-378D-492B-8BD5-EA84BC44CF6E}" destId="{E0267FFF-B97A-4E4E-A19F-9AE7A313323E}" srcOrd="0" destOrd="0" presId="urn:microsoft.com/office/officeart/2005/8/layout/process1"/>
    <dgm:cxn modelId="{BD8B947F-727D-4050-A990-80D950C9A26B}" type="presOf" srcId="{1C32A59A-4577-4DFE-944F-6BF6A0F4FE11}" destId="{3E0EBED3-A240-4405-9EDB-A5D8DD461B0F}" srcOrd="1" destOrd="0" presId="urn:microsoft.com/office/officeart/2005/8/layout/process1"/>
    <dgm:cxn modelId="{174A4CD0-A416-493E-B83F-A338C58E1DFF}" srcId="{441A7EA0-378D-492B-8BD5-EA84BC44CF6E}" destId="{7D327195-170C-496D-84AC-3AB0750C2536}" srcOrd="2" destOrd="0" parTransId="{1C4AE494-B7BF-4BEB-B72F-BF7DE1B765FF}" sibTransId="{E82A1852-A726-4BCD-8BA1-BAA8D84E753D}"/>
    <dgm:cxn modelId="{EF8D8A4B-AEB2-4C35-9BAB-4843F8C22827}" type="presOf" srcId="{91BF40AD-759A-44E7-A738-41AE50CA0E32}" destId="{A2B4DE44-14F4-4703-B47A-D47F4A4F0303}" srcOrd="1" destOrd="0" presId="urn:microsoft.com/office/officeart/2005/8/layout/process1"/>
    <dgm:cxn modelId="{804D7AE8-08BC-40D2-A667-81128E19B1A4}" type="presParOf" srcId="{E0267FFF-B97A-4E4E-A19F-9AE7A313323E}" destId="{BA6D6EAD-0732-44FE-A416-AC9DF03BA2DD}" srcOrd="0" destOrd="0" presId="urn:microsoft.com/office/officeart/2005/8/layout/process1"/>
    <dgm:cxn modelId="{5C967485-19A2-42EE-8FE8-8539770438DC}" type="presParOf" srcId="{E0267FFF-B97A-4E4E-A19F-9AE7A313323E}" destId="{9297808C-9E3D-41ED-A79E-DF200D84A663}" srcOrd="1" destOrd="0" presId="urn:microsoft.com/office/officeart/2005/8/layout/process1"/>
    <dgm:cxn modelId="{9A53F62D-190A-4505-B734-612679A77E87}" type="presParOf" srcId="{9297808C-9E3D-41ED-A79E-DF200D84A663}" destId="{3E0EBED3-A240-4405-9EDB-A5D8DD461B0F}" srcOrd="0" destOrd="0" presId="urn:microsoft.com/office/officeart/2005/8/layout/process1"/>
    <dgm:cxn modelId="{D8233212-073A-4A1F-92CD-997DC085A4AD}" type="presParOf" srcId="{E0267FFF-B97A-4E4E-A19F-9AE7A313323E}" destId="{F82869B4-574D-4457-B73A-34583F55819A}" srcOrd="2" destOrd="0" presId="urn:microsoft.com/office/officeart/2005/8/layout/process1"/>
    <dgm:cxn modelId="{7040E5FA-EF2B-4EEB-923E-7C59076ECC1A}" type="presParOf" srcId="{E0267FFF-B97A-4E4E-A19F-9AE7A313323E}" destId="{C96C964E-FA63-4DDF-AA14-B68FE6E44D6A}" srcOrd="3" destOrd="0" presId="urn:microsoft.com/office/officeart/2005/8/layout/process1"/>
    <dgm:cxn modelId="{BF79EE99-B894-43CA-8B6F-1318815E8F53}" type="presParOf" srcId="{C96C964E-FA63-4DDF-AA14-B68FE6E44D6A}" destId="{A2B4DE44-14F4-4703-B47A-D47F4A4F0303}" srcOrd="0" destOrd="0" presId="urn:microsoft.com/office/officeart/2005/8/layout/process1"/>
    <dgm:cxn modelId="{1464857A-79DC-46E8-915A-ED389766C763}" type="presParOf" srcId="{E0267FFF-B97A-4E4E-A19F-9AE7A313323E}" destId="{29C9FA2C-9C98-449C-9AE4-2FDBF90AA5F6}" srcOrd="4" destOrd="0" presId="urn:microsoft.com/office/officeart/2005/8/layout/process1"/>
    <dgm:cxn modelId="{857AD02C-CF0A-4C3E-8E20-EBDB0B2ACF79}" type="presParOf" srcId="{E0267FFF-B97A-4E4E-A19F-9AE7A313323E}" destId="{176950EA-056F-43C4-BE25-E09189208E76}" srcOrd="5" destOrd="0" presId="urn:microsoft.com/office/officeart/2005/8/layout/process1"/>
    <dgm:cxn modelId="{FC120EAE-0AFB-48EC-87F8-C3A7351EE85C}" type="presParOf" srcId="{176950EA-056F-43C4-BE25-E09189208E76}" destId="{12E92FAD-4C2B-46D0-9E14-12D455C8DADC}" srcOrd="0" destOrd="0" presId="urn:microsoft.com/office/officeart/2005/8/layout/process1"/>
    <dgm:cxn modelId="{3732A3CF-973F-462A-889C-98FC53D838AD}" type="presParOf" srcId="{E0267FFF-B97A-4E4E-A19F-9AE7A313323E}" destId="{CA6B03AA-137F-4337-B2AB-F6218666C412}" srcOrd="6" destOrd="0" presId="urn:microsoft.com/office/officeart/2005/8/layout/process1"/>
    <dgm:cxn modelId="{B3D58D9B-1862-46CA-9936-2D98EF58BCCF}" type="presParOf" srcId="{E0267FFF-B97A-4E4E-A19F-9AE7A313323E}" destId="{A0AF643F-562E-4886-8FE5-8C8AB470165F}" srcOrd="7" destOrd="0" presId="urn:microsoft.com/office/officeart/2005/8/layout/process1"/>
    <dgm:cxn modelId="{FE025139-B1E3-47B9-8D85-8D5EE873DFE6}" type="presParOf" srcId="{A0AF643F-562E-4886-8FE5-8C8AB470165F}" destId="{75511FA3-D4BE-4CB9-9995-FBB90C7B0623}" srcOrd="0" destOrd="0" presId="urn:microsoft.com/office/officeart/2005/8/layout/process1"/>
    <dgm:cxn modelId="{681B875F-94AB-4F97-852D-5B02CCC326AE}" type="presParOf" srcId="{E0267FFF-B97A-4E4E-A19F-9AE7A313323E}" destId="{670BE799-981C-4BB2-AB04-A093224D6B9E}" srcOrd="8"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C66548-C37F-4219-BC77-172B631939EC}" type="doc">
      <dgm:prSet loTypeId="urn:microsoft.com/office/officeart/2005/8/layout/radial3" loCatId="relationship" qsTypeId="urn:microsoft.com/office/officeart/2005/8/quickstyle/simple5" qsCatId="simple" csTypeId="urn:microsoft.com/office/officeart/2005/8/colors/accent5_2" csCatId="accent5" phldr="1"/>
      <dgm:spPr/>
      <dgm:t>
        <a:bodyPr/>
        <a:lstStyle/>
        <a:p>
          <a:endParaRPr lang="en-IN"/>
        </a:p>
      </dgm:t>
    </dgm:pt>
    <dgm:pt modelId="{28198182-99A1-421A-99FD-AC290A8FCE0E}">
      <dgm:prSet phldrT="[Text]" custT="1"/>
      <dgm:spPr>
        <a:solidFill>
          <a:schemeClr val="accent4">
            <a:lumMod val="75000"/>
          </a:schemeClr>
        </a:solidFill>
      </dgm:spPr>
      <dgm:t>
        <a:bodyPr/>
        <a:lstStyle/>
        <a:p>
          <a:r>
            <a:rPr lang="en-IN" sz="3600" dirty="0" smtClean="0">
              <a:latin typeface="+mj-lt"/>
            </a:rPr>
            <a:t>Types</a:t>
          </a:r>
          <a:endParaRPr lang="en-IN" sz="3600" dirty="0">
            <a:latin typeface="+mj-lt"/>
          </a:endParaRPr>
        </a:p>
      </dgm:t>
    </dgm:pt>
    <dgm:pt modelId="{AACD2A75-F01F-4669-A30C-A0031966B984}" type="parTrans" cxnId="{ED83DD16-3C12-4F5C-A73B-27A47F274FF1}">
      <dgm:prSet/>
      <dgm:spPr/>
      <dgm:t>
        <a:bodyPr/>
        <a:lstStyle/>
        <a:p>
          <a:endParaRPr lang="en-IN"/>
        </a:p>
      </dgm:t>
    </dgm:pt>
    <dgm:pt modelId="{3A525264-C771-49B2-A8A5-4AD77257D7E3}" type="sibTrans" cxnId="{ED83DD16-3C12-4F5C-A73B-27A47F274FF1}">
      <dgm:prSet/>
      <dgm:spPr/>
      <dgm:t>
        <a:bodyPr/>
        <a:lstStyle/>
        <a:p>
          <a:endParaRPr lang="en-IN"/>
        </a:p>
      </dgm:t>
    </dgm:pt>
    <dgm:pt modelId="{3AF719B1-152C-4555-9F51-5698EC527E21}">
      <dgm:prSet phldrT="[Text]" custT="1"/>
      <dgm:spPr>
        <a:solidFill>
          <a:srgbClr val="002060"/>
        </a:solidFill>
        <a:effectLst>
          <a:outerShdw blurRad="50800" dist="38100" dir="5400000" algn="t" rotWithShape="0">
            <a:prstClr val="black">
              <a:alpha val="40000"/>
            </a:prstClr>
          </a:outerShdw>
        </a:effectLst>
      </dgm:spPr>
      <dgm:t>
        <a:bodyPr/>
        <a:lstStyle/>
        <a:p>
          <a:r>
            <a:rPr lang="en-IN" sz="1600" b="0" dirty="0" smtClean="0">
              <a:solidFill>
                <a:schemeClr val="bg1"/>
              </a:solidFill>
              <a:latin typeface="+mj-lt"/>
            </a:rPr>
            <a:t>Supervised Learning </a:t>
          </a:r>
          <a:endParaRPr lang="en-IN" sz="1600" b="0" dirty="0">
            <a:solidFill>
              <a:schemeClr val="bg1"/>
            </a:solidFill>
          </a:endParaRPr>
        </a:p>
      </dgm:t>
    </dgm:pt>
    <dgm:pt modelId="{D42E0C53-C7BB-43C9-8EF0-90A7D56761A6}" type="parTrans" cxnId="{A495EDC7-FE71-47B0-811E-F8289B1F4C25}">
      <dgm:prSet/>
      <dgm:spPr/>
      <dgm:t>
        <a:bodyPr/>
        <a:lstStyle/>
        <a:p>
          <a:endParaRPr lang="en-IN"/>
        </a:p>
      </dgm:t>
    </dgm:pt>
    <dgm:pt modelId="{67895331-E0B5-4C80-9963-912038E379B3}" type="sibTrans" cxnId="{A495EDC7-FE71-47B0-811E-F8289B1F4C25}">
      <dgm:prSet/>
      <dgm:spPr/>
      <dgm:t>
        <a:bodyPr/>
        <a:lstStyle/>
        <a:p>
          <a:endParaRPr lang="en-IN"/>
        </a:p>
      </dgm:t>
    </dgm:pt>
    <dgm:pt modelId="{C2A4ADB2-D20E-4DF1-B04A-709C27743608}">
      <dgm:prSet phldrT="[Text]" custT="1"/>
      <dgm:spPr>
        <a:solidFill>
          <a:srgbClr val="002060"/>
        </a:solidFill>
      </dgm:spPr>
      <dgm:t>
        <a:bodyPr/>
        <a:lstStyle/>
        <a:p>
          <a:r>
            <a:rPr lang="en-IN" sz="1600" b="0" dirty="0" smtClean="0">
              <a:solidFill>
                <a:schemeClr val="bg1"/>
              </a:solidFill>
              <a:latin typeface="+mj-lt"/>
            </a:rPr>
            <a:t>Unsupervised Learning </a:t>
          </a:r>
          <a:endParaRPr lang="en-IN" sz="1600" b="0" dirty="0">
            <a:solidFill>
              <a:schemeClr val="bg1"/>
            </a:solidFill>
          </a:endParaRPr>
        </a:p>
      </dgm:t>
    </dgm:pt>
    <dgm:pt modelId="{0BBFE122-020C-4DDE-8C90-F0BB30A57821}" type="parTrans" cxnId="{2F913485-DBC3-4616-B079-928F3BD7FD0F}">
      <dgm:prSet/>
      <dgm:spPr/>
      <dgm:t>
        <a:bodyPr/>
        <a:lstStyle/>
        <a:p>
          <a:endParaRPr lang="en-IN"/>
        </a:p>
      </dgm:t>
    </dgm:pt>
    <dgm:pt modelId="{080F6B58-14D5-4709-932C-E2F87FD90D53}" type="sibTrans" cxnId="{2F913485-DBC3-4616-B079-928F3BD7FD0F}">
      <dgm:prSet/>
      <dgm:spPr/>
      <dgm:t>
        <a:bodyPr/>
        <a:lstStyle/>
        <a:p>
          <a:endParaRPr lang="en-IN"/>
        </a:p>
      </dgm:t>
    </dgm:pt>
    <dgm:pt modelId="{B006561D-9403-4ECD-BD06-65E6B8289C0E}">
      <dgm:prSet phldrT="[Text]" custT="1"/>
      <dgm:spPr>
        <a:solidFill>
          <a:srgbClr val="002060"/>
        </a:solidFill>
      </dgm:spPr>
      <dgm:t>
        <a:bodyPr/>
        <a:lstStyle/>
        <a:p>
          <a:r>
            <a:rPr lang="en-IN" sz="1600" b="0" dirty="0" smtClean="0">
              <a:solidFill>
                <a:schemeClr val="bg1"/>
              </a:solidFill>
              <a:latin typeface="+mj-lt"/>
            </a:rPr>
            <a:t>Reinforcement Learning</a:t>
          </a:r>
          <a:endParaRPr lang="en-IN" sz="1600" b="0" dirty="0">
            <a:solidFill>
              <a:schemeClr val="bg1"/>
            </a:solidFill>
          </a:endParaRPr>
        </a:p>
      </dgm:t>
    </dgm:pt>
    <dgm:pt modelId="{7F67D4E4-809A-493B-8857-74275C92D3FE}" type="parTrans" cxnId="{EF2E7A2A-F4E8-407B-9196-A17AC472F66E}">
      <dgm:prSet/>
      <dgm:spPr/>
      <dgm:t>
        <a:bodyPr/>
        <a:lstStyle/>
        <a:p>
          <a:endParaRPr lang="en-IN"/>
        </a:p>
      </dgm:t>
    </dgm:pt>
    <dgm:pt modelId="{ADDC9071-4791-4B3E-95FF-223F81362887}" type="sibTrans" cxnId="{EF2E7A2A-F4E8-407B-9196-A17AC472F66E}">
      <dgm:prSet/>
      <dgm:spPr/>
      <dgm:t>
        <a:bodyPr/>
        <a:lstStyle/>
        <a:p>
          <a:endParaRPr lang="en-IN"/>
        </a:p>
      </dgm:t>
    </dgm:pt>
    <dgm:pt modelId="{46C9A5C2-AE93-485B-84D2-187FF0CEB8A4}">
      <dgm:prSet phldrT="[Text]" custT="1"/>
      <dgm:spPr>
        <a:solidFill>
          <a:srgbClr val="002060"/>
        </a:solidFill>
      </dgm:spPr>
      <dgm:t>
        <a:bodyPr/>
        <a:lstStyle/>
        <a:p>
          <a:r>
            <a:rPr lang="en-IN" sz="1600" b="0" dirty="0" smtClean="0">
              <a:solidFill>
                <a:schemeClr val="bg1"/>
              </a:solidFill>
              <a:latin typeface="+mj-lt"/>
            </a:rPr>
            <a:t>Semi-Supervised Learning </a:t>
          </a:r>
          <a:endParaRPr lang="en-IN" sz="1600" b="0" dirty="0">
            <a:solidFill>
              <a:schemeClr val="bg1"/>
            </a:solidFill>
          </a:endParaRPr>
        </a:p>
      </dgm:t>
    </dgm:pt>
    <dgm:pt modelId="{536C8B54-F4A1-48E6-820E-5E46B45215A7}" type="parTrans" cxnId="{2428FAAC-2FAD-4933-9532-E817016BFB3B}">
      <dgm:prSet/>
      <dgm:spPr/>
      <dgm:t>
        <a:bodyPr/>
        <a:lstStyle/>
        <a:p>
          <a:endParaRPr lang="en-IN"/>
        </a:p>
      </dgm:t>
    </dgm:pt>
    <dgm:pt modelId="{5F952CEC-D2D6-4E48-9FB7-9CEDF32041E8}" type="sibTrans" cxnId="{2428FAAC-2FAD-4933-9532-E817016BFB3B}">
      <dgm:prSet/>
      <dgm:spPr/>
      <dgm:t>
        <a:bodyPr/>
        <a:lstStyle/>
        <a:p>
          <a:endParaRPr lang="en-IN"/>
        </a:p>
      </dgm:t>
    </dgm:pt>
    <dgm:pt modelId="{17E570A8-91A4-4A46-9BD6-1A83DFA00B52}" type="pres">
      <dgm:prSet presAssocID="{24C66548-C37F-4219-BC77-172B631939EC}" presName="composite" presStyleCnt="0">
        <dgm:presLayoutVars>
          <dgm:chMax val="1"/>
          <dgm:dir/>
          <dgm:resizeHandles val="exact"/>
        </dgm:presLayoutVars>
      </dgm:prSet>
      <dgm:spPr/>
    </dgm:pt>
    <dgm:pt modelId="{D92C8B65-6678-4A9E-9B94-AC4573B0FF5D}" type="pres">
      <dgm:prSet presAssocID="{24C66548-C37F-4219-BC77-172B631939EC}" presName="radial" presStyleCnt="0">
        <dgm:presLayoutVars>
          <dgm:animLvl val="ctr"/>
        </dgm:presLayoutVars>
      </dgm:prSet>
      <dgm:spPr/>
    </dgm:pt>
    <dgm:pt modelId="{2BD56056-1541-4A89-A3C4-43A99BFCB7A9}" type="pres">
      <dgm:prSet presAssocID="{28198182-99A1-421A-99FD-AC290A8FCE0E}" presName="centerShape" presStyleLbl="vennNode1" presStyleIdx="0" presStyleCnt="5" custScaleX="85953" custScaleY="61441"/>
      <dgm:spPr/>
      <dgm:t>
        <a:bodyPr/>
        <a:lstStyle/>
        <a:p>
          <a:endParaRPr lang="en-IN"/>
        </a:p>
      </dgm:t>
    </dgm:pt>
    <dgm:pt modelId="{AA6E7D6F-F1D4-422F-953E-15C128FDD229}" type="pres">
      <dgm:prSet presAssocID="{3AF719B1-152C-4555-9F51-5698EC527E21}" presName="node" presStyleLbl="vennNode1" presStyleIdx="1" presStyleCnt="5" custScaleX="231420" custScaleY="86848" custRadScaleRad="91330" custRadScaleInc="-6919">
        <dgm:presLayoutVars>
          <dgm:bulletEnabled val="1"/>
        </dgm:presLayoutVars>
      </dgm:prSet>
      <dgm:spPr/>
      <dgm:t>
        <a:bodyPr/>
        <a:lstStyle/>
        <a:p>
          <a:endParaRPr lang="en-IN"/>
        </a:p>
      </dgm:t>
    </dgm:pt>
    <dgm:pt modelId="{95B1263C-D1AF-4666-B06F-BE3ABC92D0F4}" type="pres">
      <dgm:prSet presAssocID="{C2A4ADB2-D20E-4DF1-B04A-709C27743608}" presName="node" presStyleLbl="vennNode1" presStyleIdx="2" presStyleCnt="5" custScaleX="196091" custScaleY="89307" custRadScaleRad="146661" custRadScaleInc="1239">
        <dgm:presLayoutVars>
          <dgm:bulletEnabled val="1"/>
        </dgm:presLayoutVars>
      </dgm:prSet>
      <dgm:spPr/>
      <dgm:t>
        <a:bodyPr/>
        <a:lstStyle/>
        <a:p>
          <a:endParaRPr lang="en-IN"/>
        </a:p>
      </dgm:t>
    </dgm:pt>
    <dgm:pt modelId="{F7C6AD05-B1ED-4FCF-A9B1-08733DB43469}" type="pres">
      <dgm:prSet presAssocID="{B006561D-9403-4ECD-BD06-65E6B8289C0E}" presName="node" presStyleLbl="vennNode1" presStyleIdx="3" presStyleCnt="5" custScaleX="228436" custScaleY="83412" custRadScaleRad="97621" custRadScaleInc="2991">
        <dgm:presLayoutVars>
          <dgm:bulletEnabled val="1"/>
        </dgm:presLayoutVars>
      </dgm:prSet>
      <dgm:spPr/>
      <dgm:t>
        <a:bodyPr/>
        <a:lstStyle/>
        <a:p>
          <a:endParaRPr lang="en-IN"/>
        </a:p>
      </dgm:t>
    </dgm:pt>
    <dgm:pt modelId="{C9A0098A-27FA-4284-A17C-BAE76D0071B8}" type="pres">
      <dgm:prSet presAssocID="{46C9A5C2-AE93-485B-84D2-187FF0CEB8A4}" presName="node" presStyleLbl="vennNode1" presStyleIdx="4" presStyleCnt="5" custScaleX="204829" custScaleY="90217" custRadScaleRad="148275" custRadScaleInc="-717">
        <dgm:presLayoutVars>
          <dgm:bulletEnabled val="1"/>
        </dgm:presLayoutVars>
      </dgm:prSet>
      <dgm:spPr/>
      <dgm:t>
        <a:bodyPr/>
        <a:lstStyle/>
        <a:p>
          <a:endParaRPr lang="en-IN"/>
        </a:p>
      </dgm:t>
    </dgm:pt>
  </dgm:ptLst>
  <dgm:cxnLst>
    <dgm:cxn modelId="{5BA7719F-6846-4F40-90CA-34394765D12B}" type="presOf" srcId="{28198182-99A1-421A-99FD-AC290A8FCE0E}" destId="{2BD56056-1541-4A89-A3C4-43A99BFCB7A9}" srcOrd="0" destOrd="0" presId="urn:microsoft.com/office/officeart/2005/8/layout/radial3"/>
    <dgm:cxn modelId="{EF2E7A2A-F4E8-407B-9196-A17AC472F66E}" srcId="{28198182-99A1-421A-99FD-AC290A8FCE0E}" destId="{B006561D-9403-4ECD-BD06-65E6B8289C0E}" srcOrd="2" destOrd="0" parTransId="{7F67D4E4-809A-493B-8857-74275C92D3FE}" sibTransId="{ADDC9071-4791-4B3E-95FF-223F81362887}"/>
    <dgm:cxn modelId="{49DA782F-89A1-4EF0-B80C-CD197F876DD1}" type="presOf" srcId="{46C9A5C2-AE93-485B-84D2-187FF0CEB8A4}" destId="{C9A0098A-27FA-4284-A17C-BAE76D0071B8}" srcOrd="0" destOrd="0" presId="urn:microsoft.com/office/officeart/2005/8/layout/radial3"/>
    <dgm:cxn modelId="{ED83DD16-3C12-4F5C-A73B-27A47F274FF1}" srcId="{24C66548-C37F-4219-BC77-172B631939EC}" destId="{28198182-99A1-421A-99FD-AC290A8FCE0E}" srcOrd="0" destOrd="0" parTransId="{AACD2A75-F01F-4669-A30C-A0031966B984}" sibTransId="{3A525264-C771-49B2-A8A5-4AD77257D7E3}"/>
    <dgm:cxn modelId="{2428FAAC-2FAD-4933-9532-E817016BFB3B}" srcId="{28198182-99A1-421A-99FD-AC290A8FCE0E}" destId="{46C9A5C2-AE93-485B-84D2-187FF0CEB8A4}" srcOrd="3" destOrd="0" parTransId="{536C8B54-F4A1-48E6-820E-5E46B45215A7}" sibTransId="{5F952CEC-D2D6-4E48-9FB7-9CEDF32041E8}"/>
    <dgm:cxn modelId="{2F913485-DBC3-4616-B079-928F3BD7FD0F}" srcId="{28198182-99A1-421A-99FD-AC290A8FCE0E}" destId="{C2A4ADB2-D20E-4DF1-B04A-709C27743608}" srcOrd="1" destOrd="0" parTransId="{0BBFE122-020C-4DDE-8C90-F0BB30A57821}" sibTransId="{080F6B58-14D5-4709-932C-E2F87FD90D53}"/>
    <dgm:cxn modelId="{D0FFF1F6-F60B-4EB8-A25A-B54220810F3E}" type="presOf" srcId="{3AF719B1-152C-4555-9F51-5698EC527E21}" destId="{AA6E7D6F-F1D4-422F-953E-15C128FDD229}" srcOrd="0" destOrd="0" presId="urn:microsoft.com/office/officeart/2005/8/layout/radial3"/>
    <dgm:cxn modelId="{AE456107-CCA0-4A22-A27E-32EF44B9D5A0}" type="presOf" srcId="{B006561D-9403-4ECD-BD06-65E6B8289C0E}" destId="{F7C6AD05-B1ED-4FCF-A9B1-08733DB43469}" srcOrd="0" destOrd="0" presId="urn:microsoft.com/office/officeart/2005/8/layout/radial3"/>
    <dgm:cxn modelId="{2959CAF0-ED1F-4761-9348-C7C55DC76210}" type="presOf" srcId="{24C66548-C37F-4219-BC77-172B631939EC}" destId="{17E570A8-91A4-4A46-9BD6-1A83DFA00B52}" srcOrd="0" destOrd="0" presId="urn:microsoft.com/office/officeart/2005/8/layout/radial3"/>
    <dgm:cxn modelId="{A495EDC7-FE71-47B0-811E-F8289B1F4C25}" srcId="{28198182-99A1-421A-99FD-AC290A8FCE0E}" destId="{3AF719B1-152C-4555-9F51-5698EC527E21}" srcOrd="0" destOrd="0" parTransId="{D42E0C53-C7BB-43C9-8EF0-90A7D56761A6}" sibTransId="{67895331-E0B5-4C80-9963-912038E379B3}"/>
    <dgm:cxn modelId="{35CC0732-D972-4050-A0D0-895ED94FD37B}" type="presOf" srcId="{C2A4ADB2-D20E-4DF1-B04A-709C27743608}" destId="{95B1263C-D1AF-4666-B06F-BE3ABC92D0F4}" srcOrd="0" destOrd="0" presId="urn:microsoft.com/office/officeart/2005/8/layout/radial3"/>
    <dgm:cxn modelId="{E755B98D-4AA0-4C0D-8F00-9691BA4CDE61}" type="presParOf" srcId="{17E570A8-91A4-4A46-9BD6-1A83DFA00B52}" destId="{D92C8B65-6678-4A9E-9B94-AC4573B0FF5D}" srcOrd="0" destOrd="0" presId="urn:microsoft.com/office/officeart/2005/8/layout/radial3"/>
    <dgm:cxn modelId="{4EC5EF0B-8943-4BF3-8227-FB76C369A0B4}" type="presParOf" srcId="{D92C8B65-6678-4A9E-9B94-AC4573B0FF5D}" destId="{2BD56056-1541-4A89-A3C4-43A99BFCB7A9}" srcOrd="0" destOrd="0" presId="urn:microsoft.com/office/officeart/2005/8/layout/radial3"/>
    <dgm:cxn modelId="{7824FF5B-B742-4958-AF75-15CA3D330D3E}" type="presParOf" srcId="{D92C8B65-6678-4A9E-9B94-AC4573B0FF5D}" destId="{AA6E7D6F-F1D4-422F-953E-15C128FDD229}" srcOrd="1" destOrd="0" presId="urn:microsoft.com/office/officeart/2005/8/layout/radial3"/>
    <dgm:cxn modelId="{654ED439-B5B3-4191-B22A-E9DE6A20CE6E}" type="presParOf" srcId="{D92C8B65-6678-4A9E-9B94-AC4573B0FF5D}" destId="{95B1263C-D1AF-4666-B06F-BE3ABC92D0F4}" srcOrd="2" destOrd="0" presId="urn:microsoft.com/office/officeart/2005/8/layout/radial3"/>
    <dgm:cxn modelId="{7F9C7455-7245-4765-9064-FC7BB9696F83}" type="presParOf" srcId="{D92C8B65-6678-4A9E-9B94-AC4573B0FF5D}" destId="{F7C6AD05-B1ED-4FCF-A9B1-08733DB43469}" srcOrd="3" destOrd="0" presId="urn:microsoft.com/office/officeart/2005/8/layout/radial3"/>
    <dgm:cxn modelId="{1E606721-8338-450C-BA90-6BF5A33A96DD}" type="presParOf" srcId="{D92C8B65-6678-4A9E-9B94-AC4573B0FF5D}" destId="{C9A0098A-27FA-4284-A17C-BAE76D0071B8}"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D6EAD-0732-44FE-A416-AC9DF03BA2DD}">
      <dsp:nvSpPr>
        <dsp:cNvPr id="0" name=""/>
        <dsp:cNvSpPr/>
      </dsp:nvSpPr>
      <dsp:spPr>
        <a:xfrm>
          <a:off x="4720" y="1046854"/>
          <a:ext cx="1463483" cy="878090"/>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solidFill>
                <a:schemeClr val="tx1"/>
              </a:solidFill>
              <a:latin typeface="+mj-lt"/>
            </a:rPr>
            <a:t>Defining a Problem</a:t>
          </a:r>
          <a:endParaRPr lang="en-IN" sz="1800" kern="1200" dirty="0">
            <a:solidFill>
              <a:schemeClr val="tx1"/>
            </a:solidFill>
            <a:latin typeface="+mj-lt"/>
          </a:endParaRPr>
        </a:p>
      </dsp:txBody>
      <dsp:txXfrm>
        <a:off x="30438" y="1072572"/>
        <a:ext cx="1412047" cy="826654"/>
      </dsp:txXfrm>
    </dsp:sp>
    <dsp:sp modelId="{9297808C-9E3D-41ED-A79E-DF200D84A663}">
      <dsp:nvSpPr>
        <dsp:cNvPr id="0" name=""/>
        <dsp:cNvSpPr/>
      </dsp:nvSpPr>
      <dsp:spPr>
        <a:xfrm>
          <a:off x="1614553" y="1304427"/>
          <a:ext cx="310258" cy="3629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1614553" y="1377016"/>
        <a:ext cx="217181" cy="217765"/>
      </dsp:txXfrm>
    </dsp:sp>
    <dsp:sp modelId="{F82869B4-574D-4457-B73A-34583F55819A}">
      <dsp:nvSpPr>
        <dsp:cNvPr id="0" name=""/>
        <dsp:cNvSpPr/>
      </dsp:nvSpPr>
      <dsp:spPr>
        <a:xfrm>
          <a:off x="2053598" y="1046854"/>
          <a:ext cx="1463483" cy="878090"/>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solidFill>
                <a:schemeClr val="bg1"/>
              </a:solidFill>
              <a:latin typeface="+mj-lt"/>
            </a:rPr>
            <a:t>Preparing Data</a:t>
          </a:r>
          <a:endParaRPr lang="en-IN" sz="1800" kern="1200" dirty="0">
            <a:solidFill>
              <a:schemeClr val="bg1"/>
            </a:solidFill>
            <a:latin typeface="+mj-lt"/>
          </a:endParaRPr>
        </a:p>
      </dsp:txBody>
      <dsp:txXfrm>
        <a:off x="2079316" y="1072572"/>
        <a:ext cx="1412047" cy="826654"/>
      </dsp:txXfrm>
    </dsp:sp>
    <dsp:sp modelId="{C96C964E-FA63-4DDF-AA14-B68FE6E44D6A}">
      <dsp:nvSpPr>
        <dsp:cNvPr id="0" name=""/>
        <dsp:cNvSpPr/>
      </dsp:nvSpPr>
      <dsp:spPr>
        <a:xfrm>
          <a:off x="3663430" y="1304427"/>
          <a:ext cx="310258" cy="3629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3663430" y="1377016"/>
        <a:ext cx="217181" cy="217765"/>
      </dsp:txXfrm>
    </dsp:sp>
    <dsp:sp modelId="{29C9FA2C-9C98-449C-9AE4-2FDBF90AA5F6}">
      <dsp:nvSpPr>
        <dsp:cNvPr id="0" name=""/>
        <dsp:cNvSpPr/>
      </dsp:nvSpPr>
      <dsp:spPr>
        <a:xfrm>
          <a:off x="4102475" y="1046854"/>
          <a:ext cx="1463483" cy="878090"/>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solidFill>
                <a:schemeClr val="tx1"/>
              </a:solidFill>
              <a:latin typeface="+mj-lt"/>
            </a:rPr>
            <a:t>Evaluating Algorithms</a:t>
          </a:r>
          <a:endParaRPr lang="en-IN" sz="1800" kern="1200" dirty="0">
            <a:solidFill>
              <a:schemeClr val="tx1"/>
            </a:solidFill>
            <a:latin typeface="+mj-lt"/>
          </a:endParaRPr>
        </a:p>
      </dsp:txBody>
      <dsp:txXfrm>
        <a:off x="4128193" y="1072572"/>
        <a:ext cx="1412047" cy="826654"/>
      </dsp:txXfrm>
    </dsp:sp>
    <dsp:sp modelId="{176950EA-056F-43C4-BE25-E09189208E76}">
      <dsp:nvSpPr>
        <dsp:cNvPr id="0" name=""/>
        <dsp:cNvSpPr/>
      </dsp:nvSpPr>
      <dsp:spPr>
        <a:xfrm>
          <a:off x="5712307" y="1304427"/>
          <a:ext cx="310258" cy="3629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5712307" y="1377016"/>
        <a:ext cx="217181" cy="217765"/>
      </dsp:txXfrm>
    </dsp:sp>
    <dsp:sp modelId="{CA6B03AA-137F-4337-B2AB-F6218666C412}">
      <dsp:nvSpPr>
        <dsp:cNvPr id="0" name=""/>
        <dsp:cNvSpPr/>
      </dsp:nvSpPr>
      <dsp:spPr>
        <a:xfrm>
          <a:off x="6151352" y="1046854"/>
          <a:ext cx="1463483" cy="878090"/>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latin typeface="+mj-lt"/>
            </a:rPr>
            <a:t>Improving Results</a:t>
          </a:r>
          <a:endParaRPr lang="en-IN" sz="2000" kern="1200" dirty="0">
            <a:latin typeface="+mj-lt"/>
          </a:endParaRPr>
        </a:p>
      </dsp:txBody>
      <dsp:txXfrm>
        <a:off x="6177070" y="1072572"/>
        <a:ext cx="1412047" cy="826654"/>
      </dsp:txXfrm>
    </dsp:sp>
    <dsp:sp modelId="{A0AF643F-562E-4886-8FE5-8C8AB470165F}">
      <dsp:nvSpPr>
        <dsp:cNvPr id="0" name=""/>
        <dsp:cNvSpPr/>
      </dsp:nvSpPr>
      <dsp:spPr>
        <a:xfrm>
          <a:off x="7761185" y="1304427"/>
          <a:ext cx="310258" cy="3629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7761185" y="1377016"/>
        <a:ext cx="217181" cy="217765"/>
      </dsp:txXfrm>
    </dsp:sp>
    <dsp:sp modelId="{670BE799-981C-4BB2-AB04-A093224D6B9E}">
      <dsp:nvSpPr>
        <dsp:cNvPr id="0" name=""/>
        <dsp:cNvSpPr/>
      </dsp:nvSpPr>
      <dsp:spPr>
        <a:xfrm>
          <a:off x="8200230" y="1046854"/>
          <a:ext cx="1463483" cy="878090"/>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solidFill>
                <a:schemeClr val="tx1"/>
              </a:solidFill>
              <a:latin typeface="+mj-lt"/>
            </a:rPr>
            <a:t>Presenting Results</a:t>
          </a:r>
          <a:endParaRPr lang="en-IN" sz="1800" kern="1200" dirty="0">
            <a:solidFill>
              <a:schemeClr val="tx1"/>
            </a:solidFill>
            <a:latin typeface="+mj-lt"/>
          </a:endParaRPr>
        </a:p>
      </dsp:txBody>
      <dsp:txXfrm>
        <a:off x="8225948" y="1072572"/>
        <a:ext cx="1412047" cy="826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56056-1541-4A89-A3C4-43A99BFCB7A9}">
      <dsp:nvSpPr>
        <dsp:cNvPr id="0" name=""/>
        <dsp:cNvSpPr/>
      </dsp:nvSpPr>
      <dsp:spPr>
        <a:xfrm>
          <a:off x="3260750" y="1479783"/>
          <a:ext cx="2125182" cy="1519124"/>
        </a:xfrm>
        <a:prstGeom prst="ellipse">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IN" sz="3600" kern="1200" dirty="0" smtClean="0">
              <a:latin typeface="+mj-lt"/>
            </a:rPr>
            <a:t>Types</a:t>
          </a:r>
          <a:endParaRPr lang="en-IN" sz="3600" kern="1200" dirty="0">
            <a:latin typeface="+mj-lt"/>
          </a:endParaRPr>
        </a:p>
      </dsp:txBody>
      <dsp:txXfrm>
        <a:off x="3571976" y="1702254"/>
        <a:ext cx="1502730" cy="1074182"/>
      </dsp:txXfrm>
    </dsp:sp>
    <dsp:sp modelId="{AA6E7D6F-F1D4-422F-953E-15C128FDD229}">
      <dsp:nvSpPr>
        <dsp:cNvPr id="0" name=""/>
        <dsp:cNvSpPr/>
      </dsp:nvSpPr>
      <dsp:spPr>
        <a:xfrm>
          <a:off x="2733369" y="240633"/>
          <a:ext cx="2860922" cy="1073655"/>
        </a:xfrm>
        <a:prstGeom prst="ellipse">
          <a:avLst/>
        </a:prstGeom>
        <a:solidFill>
          <a:srgbClr val="002060"/>
        </a:solidFill>
        <a:ln>
          <a:noFill/>
        </a:ln>
        <a:effectLst>
          <a:outerShdw blurRad="50800" dist="38100" dir="5400000" algn="t" rotWithShape="0">
            <a:prstClr val="black">
              <a:alpha val="40000"/>
            </a:prst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0" kern="1200" dirty="0" smtClean="0">
              <a:solidFill>
                <a:schemeClr val="bg1"/>
              </a:solidFill>
              <a:latin typeface="+mj-lt"/>
            </a:rPr>
            <a:t>Supervised Learning </a:t>
          </a:r>
          <a:endParaRPr lang="en-IN" sz="1600" b="0" kern="1200" dirty="0">
            <a:solidFill>
              <a:schemeClr val="bg1"/>
            </a:solidFill>
          </a:endParaRPr>
        </a:p>
      </dsp:txBody>
      <dsp:txXfrm>
        <a:off x="3152341" y="397866"/>
        <a:ext cx="2022978" cy="759189"/>
      </dsp:txXfrm>
    </dsp:sp>
    <dsp:sp modelId="{95B1263C-D1AF-4666-B06F-BE3ABC92D0F4}">
      <dsp:nvSpPr>
        <dsp:cNvPr id="0" name=""/>
        <dsp:cNvSpPr/>
      </dsp:nvSpPr>
      <dsp:spPr>
        <a:xfrm>
          <a:off x="5472289" y="1733275"/>
          <a:ext cx="2424168" cy="1104054"/>
        </a:xfrm>
        <a:prstGeom prst="ellipse">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0" kern="1200" dirty="0" smtClean="0">
              <a:solidFill>
                <a:schemeClr val="bg1"/>
              </a:solidFill>
              <a:latin typeface="+mj-lt"/>
            </a:rPr>
            <a:t>Unsupervised Learning </a:t>
          </a:r>
          <a:endParaRPr lang="en-IN" sz="1600" b="0" kern="1200" dirty="0">
            <a:solidFill>
              <a:schemeClr val="bg1"/>
            </a:solidFill>
          </a:endParaRPr>
        </a:p>
      </dsp:txBody>
      <dsp:txXfrm>
        <a:off x="5827300" y="1894960"/>
        <a:ext cx="1714146" cy="780684"/>
      </dsp:txXfrm>
    </dsp:sp>
    <dsp:sp modelId="{F7C6AD05-B1ED-4FCF-A9B1-08733DB43469}">
      <dsp:nvSpPr>
        <dsp:cNvPr id="0" name=""/>
        <dsp:cNvSpPr/>
      </dsp:nvSpPr>
      <dsp:spPr>
        <a:xfrm>
          <a:off x="2837502" y="3293878"/>
          <a:ext cx="2824032" cy="1031178"/>
        </a:xfrm>
        <a:prstGeom prst="ellipse">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0" kern="1200" dirty="0" smtClean="0">
              <a:solidFill>
                <a:schemeClr val="bg1"/>
              </a:solidFill>
              <a:latin typeface="+mj-lt"/>
            </a:rPr>
            <a:t>Reinforcement Learning</a:t>
          </a:r>
          <a:endParaRPr lang="en-IN" sz="1600" b="0" kern="1200" dirty="0">
            <a:solidFill>
              <a:schemeClr val="bg1"/>
            </a:solidFill>
          </a:endParaRPr>
        </a:p>
      </dsp:txBody>
      <dsp:txXfrm>
        <a:off x="3251072" y="3444891"/>
        <a:ext cx="1996892" cy="729152"/>
      </dsp:txXfrm>
    </dsp:sp>
    <dsp:sp modelId="{C9A0098A-27FA-4284-A17C-BAE76D0071B8}">
      <dsp:nvSpPr>
        <dsp:cNvPr id="0" name=""/>
        <dsp:cNvSpPr/>
      </dsp:nvSpPr>
      <dsp:spPr>
        <a:xfrm>
          <a:off x="669929" y="1708582"/>
          <a:ext cx="2532191" cy="1115304"/>
        </a:xfrm>
        <a:prstGeom prst="ellipse">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0" kern="1200" dirty="0" smtClean="0">
              <a:solidFill>
                <a:schemeClr val="bg1"/>
              </a:solidFill>
              <a:latin typeface="+mj-lt"/>
            </a:rPr>
            <a:t>Semi-Supervised Learning </a:t>
          </a:r>
          <a:endParaRPr lang="en-IN" sz="1600" b="0" kern="1200" dirty="0">
            <a:solidFill>
              <a:schemeClr val="bg1"/>
            </a:solidFill>
          </a:endParaRPr>
        </a:p>
      </dsp:txBody>
      <dsp:txXfrm>
        <a:off x="1040760" y="1871914"/>
        <a:ext cx="1790529" cy="7886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5/29/2020</a:t>
            </a:fld>
            <a:endParaRPr lang="en-US" dirty="0"/>
          </a:p>
        </p:txBody>
      </p:sp>
      <p:sp>
        <p:nvSpPr>
          <p:cNvPr id="4" name="Footer Placeholder 3">
            <a:extLst>
              <a:ext uri="{FF2B5EF4-FFF2-40B4-BE49-F238E27FC236}">
                <a16:creationId xmlns:a16="http://schemas.microsoft.com/office/drawing/2014/main" xmlns=""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5/29/2020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1FBEFBAF-82E9-49AD-B2CF-7D154E024431}"/>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19F007DB-4F12-4428-9C48-5120DF07046D}"/>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16FFA8DA-0E31-4CA6-BBFC-2467AAD1D30B}"/>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EEA9C5-552A-48A1-AB54-ED54209B3B48}"/>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433A3535-1708-499D-B5D2-7D8F9FD182D0}"/>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CB06063-A112-49AB-80C8-504D99ECD771}"/>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D5FF82DB-B518-40FD-8A66-44B874C055FB}"/>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6B968D5F-2AB6-42D3-A54E-AB3E60325170}"/>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465AB07F-D5F7-402A-AE4E-027BF1CA9127}"/>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85108EDC-3863-43B9-93C7-37465DC73B28}"/>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6" name="Footer Placeholder 5">
            <a:extLst>
              <a:ext uri="{FF2B5EF4-FFF2-40B4-BE49-F238E27FC236}">
                <a16:creationId xmlns:a16="http://schemas.microsoft.com/office/drawing/2014/main" xmlns=""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335A6C3A-033E-474B-AB97-D8291A04E7DD}"/>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3BDC8376-6FC6-4A11-B0DB-9A148E9C00E2}"/>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6E80206F-8846-425C-A56E-16FFBA442014}"/>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8" name="Footer Placeholder 7">
            <a:extLst>
              <a:ext uri="{FF2B5EF4-FFF2-40B4-BE49-F238E27FC236}">
                <a16:creationId xmlns:a16="http://schemas.microsoft.com/office/drawing/2014/main" xmlns=""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2FEF9592-AA3C-4CF8-A5DB-4D010195A438}"/>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4" name="Footer Placeholder 3">
            <a:extLst>
              <a:ext uri="{FF2B5EF4-FFF2-40B4-BE49-F238E27FC236}">
                <a16:creationId xmlns:a16="http://schemas.microsoft.com/office/drawing/2014/main" xmlns=""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EA599B4-6AB2-4190-82B5-7667EE1E922A}"/>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3" name="Footer Placeholder 2">
            <a:extLst>
              <a:ext uri="{FF2B5EF4-FFF2-40B4-BE49-F238E27FC236}">
                <a16:creationId xmlns:a16="http://schemas.microsoft.com/office/drawing/2014/main" xmlns=""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F180DD20-7A20-4574-98A4-427795876739}"/>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6" name="Footer Placeholder 5">
            <a:extLst>
              <a:ext uri="{FF2B5EF4-FFF2-40B4-BE49-F238E27FC236}">
                <a16:creationId xmlns:a16="http://schemas.microsoft.com/office/drawing/2014/main" xmlns=""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5C3C3F7B-A4C8-4F9D-8165-BC5186EA0929}"/>
              </a:ext>
            </a:extLst>
          </p:cNvPr>
          <p:cNvSpPr>
            <a:spLocks noGrp="1"/>
          </p:cNvSpPr>
          <p:nvPr>
            <p:ph type="dt" sz="half" idx="10"/>
          </p:nvPr>
        </p:nvSpPr>
        <p:spPr/>
        <p:txBody>
          <a:bodyPr/>
          <a:lstStyle/>
          <a:p>
            <a:fld id="{40DA1498-92C7-4E4B-8045-C9195F453964}" type="datetimeFigureOut">
              <a:rPr lang="en-US" smtClean="0"/>
              <a:t>5/29/2020</a:t>
            </a:fld>
            <a:endParaRPr lang="en-US" dirty="0"/>
          </a:p>
        </p:txBody>
      </p:sp>
      <p:sp>
        <p:nvSpPr>
          <p:cNvPr id="6" name="Footer Placeholder 5">
            <a:extLst>
              <a:ext uri="{FF2B5EF4-FFF2-40B4-BE49-F238E27FC236}">
                <a16:creationId xmlns:a16="http://schemas.microsoft.com/office/drawing/2014/main" xmlns=""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5/29/2020</a:t>
            </a:fld>
            <a:endParaRPr lang="en-US" dirty="0"/>
          </a:p>
        </p:txBody>
      </p:sp>
      <p:sp>
        <p:nvSpPr>
          <p:cNvPr id="5" name="Footer Placeholder 4">
            <a:extLst>
              <a:ext uri="{FF2B5EF4-FFF2-40B4-BE49-F238E27FC236}">
                <a16:creationId xmlns:a16="http://schemas.microsoft.com/office/drawing/2014/main" xmlns=""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0AEF-1595-4419-801B-6E36A33BB8CF}"/>
              </a:ext>
            </a:extLst>
          </p:cNvPr>
          <p:cNvSpPr>
            <a:spLocks noGrp="1"/>
          </p:cNvSpPr>
          <p:nvPr>
            <p:ph type="ctrTitle"/>
          </p:nvPr>
        </p:nvSpPr>
        <p:spPr>
          <a:xfrm>
            <a:off x="1465729" y="3926541"/>
            <a:ext cx="9202271" cy="1107996"/>
          </a:xfrm>
        </p:spPr>
        <p:txBody>
          <a:bodyPr wrap="square" lIns="0" tIns="0" rIns="0" bIns="0" anchor="t">
            <a:spAutoFit/>
          </a:bodyPr>
          <a:lstStyle/>
          <a:p>
            <a:r>
              <a:rPr lang="en-US" sz="4400" b="1" dirty="0" smtClean="0">
                <a:solidFill>
                  <a:schemeClr val="bg1"/>
                </a:solidFill>
              </a:rPr>
              <a:t>The Battle of Neighborhoods</a:t>
            </a:r>
            <a:br>
              <a:rPr lang="en-US" sz="4400" b="1" dirty="0" smtClean="0">
                <a:solidFill>
                  <a:schemeClr val="bg1"/>
                </a:solidFill>
              </a:rPr>
            </a:br>
            <a:r>
              <a:rPr lang="en-US" sz="3600" dirty="0" smtClean="0">
                <a:solidFill>
                  <a:schemeClr val="accent4"/>
                </a:solidFill>
              </a:rPr>
              <a:t>Exploring Venues in Jalandhar, India</a:t>
            </a:r>
            <a:endParaRPr lang="en-US" sz="3600" dirty="0">
              <a:solidFill>
                <a:schemeClr val="accent4"/>
              </a:solidFill>
            </a:endParaRPr>
          </a:p>
        </p:txBody>
      </p:sp>
      <p:sp>
        <p:nvSpPr>
          <p:cNvPr id="4" name="Diamond 3">
            <a:extLst>
              <a:ext uri="{FF2B5EF4-FFF2-40B4-BE49-F238E27FC236}">
                <a16:creationId xmlns:a16="http://schemas.microsoft.com/office/drawing/2014/main" xmlns=""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xmlns=""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xmlns="" id="{B95DF07A-CE7E-4D89-9AA0-25F4FFF3B9C7}"/>
              </a:ext>
            </a:extLst>
          </p:cNvPr>
          <p:cNvGrpSpPr/>
          <p:nvPr/>
        </p:nvGrpSpPr>
        <p:grpSpPr>
          <a:xfrm>
            <a:off x="5851021"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xmlns=""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xmlns=""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descr="This image is an icon that says &quot;24Slides.&quot;">
            <a:extLst>
              <a:ext uri="{FF2B5EF4-FFF2-40B4-BE49-F238E27FC236}">
                <a16:creationId xmlns:a16="http://schemas.microsoft.com/office/drawing/2014/main" xmlns="" id="{D7D6377A-A12B-4809-B24A-008F2A7B6DE7}"/>
              </a:ext>
              <a:ext uri="{C183D7F6-B498-43B3-948B-1728B52AA6E4}">
                <adec:decorative xmlns:adec="http://schemas.microsoft.com/office/drawing/2017/decorative" xmlns="" val="0"/>
              </a:ext>
            </a:extLst>
          </p:cNvPr>
          <p:cNvPicPr>
            <a:picLocks noChangeAspect="1"/>
          </p:cNvPicPr>
          <p:nvPr/>
        </p:nvPicPr>
        <p:blipFill>
          <a:blip r:embed="rId3"/>
          <a:stretch>
            <a:fillRect/>
          </a:stretch>
        </p:blipFill>
        <p:spPr>
          <a:xfrm flipH="1">
            <a:off x="5443952" y="7113319"/>
            <a:ext cx="232451" cy="2145616"/>
          </a:xfrm>
          <a:prstGeom prst="rect">
            <a:avLst/>
          </a:prstGeom>
          <a:effectLst/>
        </p:spPr>
      </p:pic>
      <p:sp>
        <p:nvSpPr>
          <p:cNvPr id="3" name="TextBox 2"/>
          <p:cNvSpPr txBox="1"/>
          <p:nvPr/>
        </p:nvSpPr>
        <p:spPr>
          <a:xfrm>
            <a:off x="10105901" y="6056416"/>
            <a:ext cx="1436612" cy="461665"/>
          </a:xfrm>
          <a:prstGeom prst="rect">
            <a:avLst/>
          </a:prstGeom>
          <a:noFill/>
        </p:spPr>
        <p:txBody>
          <a:bodyPr wrap="none" rtlCol="0">
            <a:spAutoFit/>
          </a:bodyPr>
          <a:lstStyle/>
          <a:p>
            <a:r>
              <a:rPr lang="en-IN" sz="2400" b="1" dirty="0" smtClean="0">
                <a:solidFill>
                  <a:schemeClr val="tx1">
                    <a:lumMod val="95000"/>
                    <a:lumOff val="5000"/>
                  </a:schemeClr>
                </a:solidFill>
              </a:rPr>
              <a:t>By: Sakshi</a:t>
            </a:r>
            <a:endParaRPr lang="en-IN" sz="2400" b="1" dirty="0">
              <a:solidFill>
                <a:schemeClr val="tx1">
                  <a:lumMod val="95000"/>
                  <a:lumOff val="5000"/>
                </a:schemeClr>
              </a:solidFill>
            </a:endParaRP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792071" y="843624"/>
            <a:ext cx="5136776" cy="646331"/>
          </a:xfrm>
          <a:prstGeom prst="rect">
            <a:avLst/>
          </a:prstGeom>
          <a:noFill/>
        </p:spPr>
        <p:txBody>
          <a:bodyPr wrap="square" rtlCol="0">
            <a:spAutoFit/>
          </a:bodyPr>
          <a:lstStyle/>
          <a:p>
            <a:r>
              <a:rPr lang="en-IN" sz="3600" b="1" dirty="0" smtClean="0">
                <a:solidFill>
                  <a:schemeClr val="accent4"/>
                </a:solidFill>
                <a:latin typeface="+mj-lt"/>
              </a:rPr>
              <a:t>Anaconda Navigator</a:t>
            </a:r>
            <a:endParaRPr lang="en-IN" sz="3600" b="1" dirty="0">
              <a:solidFill>
                <a:schemeClr val="accent4"/>
              </a:solidFill>
              <a:latin typeface="+mj-lt"/>
            </a:endParaRPr>
          </a:p>
        </p:txBody>
      </p:sp>
      <p:sp>
        <p:nvSpPr>
          <p:cNvPr id="6" name="TextBox 5"/>
          <p:cNvSpPr txBox="1"/>
          <p:nvPr/>
        </p:nvSpPr>
        <p:spPr>
          <a:xfrm>
            <a:off x="1062318" y="1855694"/>
            <a:ext cx="9749117" cy="4524315"/>
          </a:xfrm>
          <a:prstGeom prst="rect">
            <a:avLst/>
          </a:prstGeom>
          <a:noFill/>
        </p:spPr>
        <p:txBody>
          <a:bodyPr wrap="square" rtlCol="0">
            <a:spAutoFit/>
          </a:bodyPr>
          <a:lstStyle/>
          <a:p>
            <a:r>
              <a:rPr lang="en-IN" b="1" dirty="0">
                <a:latin typeface="+mj-lt"/>
              </a:rPr>
              <a:t>Anaconda Navigator </a:t>
            </a:r>
            <a:r>
              <a:rPr lang="en-IN" dirty="0">
                <a:latin typeface="+mj-lt"/>
              </a:rPr>
              <a:t>is a desktop graphical user interface (GUI) included in Anaconda distribution that allows users to launch applications and manage conda packages, environments and channels without using command-line commands. Navigator can search for packages on Anaconda Cloud or in a local Anaconda Repository, install them in an environment, run the packages and update them. It is available for Windows, macOS and Linux</a:t>
            </a:r>
            <a:r>
              <a:rPr lang="en-IN" dirty="0" smtClean="0">
                <a:latin typeface="+mj-lt"/>
              </a:rPr>
              <a:t>.</a:t>
            </a:r>
          </a:p>
          <a:p>
            <a:endParaRPr lang="en-IN" dirty="0">
              <a:latin typeface="+mj-lt"/>
            </a:endParaRPr>
          </a:p>
          <a:p>
            <a:r>
              <a:rPr lang="en-IN" dirty="0">
                <a:latin typeface="+mj-lt"/>
              </a:rPr>
              <a:t>The following applications are available by default in Navigator:</a:t>
            </a:r>
          </a:p>
          <a:p>
            <a:pPr marL="800100" lvl="1" indent="-342900">
              <a:buFont typeface="Wingdings" panose="05000000000000000000" pitchFamily="2" charset="2"/>
              <a:buChar char="§"/>
            </a:pPr>
            <a:r>
              <a:rPr lang="en-IN" dirty="0">
                <a:latin typeface="+mj-lt"/>
              </a:rPr>
              <a:t>JupyterLab</a:t>
            </a:r>
          </a:p>
          <a:p>
            <a:pPr marL="800100" lvl="1" indent="-342900">
              <a:buFont typeface="Wingdings" panose="05000000000000000000" pitchFamily="2" charset="2"/>
              <a:buChar char="§"/>
            </a:pPr>
            <a:r>
              <a:rPr lang="en-IN" dirty="0">
                <a:latin typeface="+mj-lt"/>
              </a:rPr>
              <a:t>Jupyter </a:t>
            </a:r>
            <a:r>
              <a:rPr lang="en-IN" dirty="0" smtClean="0">
                <a:latin typeface="+mj-lt"/>
              </a:rPr>
              <a:t>Notebook</a:t>
            </a:r>
          </a:p>
          <a:p>
            <a:pPr marL="800100" lvl="1" indent="-342900">
              <a:buFont typeface="Wingdings" panose="05000000000000000000" pitchFamily="2" charset="2"/>
              <a:buChar char="§"/>
            </a:pPr>
            <a:r>
              <a:rPr lang="it-IT" dirty="0">
                <a:latin typeface="+mj-lt"/>
              </a:rPr>
              <a:t>QtConsole</a:t>
            </a:r>
          </a:p>
          <a:p>
            <a:pPr marL="800100" lvl="1" indent="-342900">
              <a:buFont typeface="Wingdings" panose="05000000000000000000" pitchFamily="2" charset="2"/>
              <a:buChar char="§"/>
            </a:pPr>
            <a:r>
              <a:rPr lang="it-IT" dirty="0">
                <a:latin typeface="+mj-lt"/>
              </a:rPr>
              <a:t>Spyder</a:t>
            </a:r>
          </a:p>
          <a:p>
            <a:pPr marL="800100" lvl="1" indent="-342900">
              <a:buFont typeface="Wingdings" panose="05000000000000000000" pitchFamily="2" charset="2"/>
              <a:buChar char="§"/>
            </a:pPr>
            <a:r>
              <a:rPr lang="it-IT" dirty="0">
                <a:latin typeface="+mj-lt"/>
              </a:rPr>
              <a:t>Glueviz</a:t>
            </a:r>
          </a:p>
          <a:p>
            <a:pPr marL="800100" lvl="1" indent="-342900">
              <a:buFont typeface="Wingdings" panose="05000000000000000000" pitchFamily="2" charset="2"/>
              <a:buChar char="§"/>
            </a:pPr>
            <a:r>
              <a:rPr lang="it-IT" dirty="0">
                <a:latin typeface="+mj-lt"/>
              </a:rPr>
              <a:t>Orange</a:t>
            </a:r>
          </a:p>
          <a:p>
            <a:pPr marL="800100" lvl="1" indent="-342900">
              <a:buFont typeface="Wingdings" panose="05000000000000000000" pitchFamily="2" charset="2"/>
              <a:buChar char="§"/>
            </a:pPr>
            <a:r>
              <a:rPr lang="it-IT" dirty="0">
                <a:latin typeface="+mj-lt"/>
              </a:rPr>
              <a:t>RStudio</a:t>
            </a:r>
          </a:p>
          <a:p>
            <a:pPr marL="800100" lvl="1" indent="-342900">
              <a:buFont typeface="Wingdings" panose="05000000000000000000" pitchFamily="2" charset="2"/>
              <a:buChar char="§"/>
            </a:pPr>
            <a:r>
              <a:rPr lang="it-IT" dirty="0">
                <a:latin typeface="+mj-lt"/>
              </a:rPr>
              <a:t>Visual Studio </a:t>
            </a:r>
            <a:r>
              <a:rPr lang="it-IT" dirty="0" smtClean="0">
                <a:latin typeface="+mj-lt"/>
              </a:rPr>
              <a:t>Code</a:t>
            </a:r>
            <a:endParaRPr lang="it-IT" dirty="0">
              <a:latin typeface="+mj-lt"/>
            </a:endParaRPr>
          </a:p>
        </p:txBody>
      </p:sp>
    </p:spTree>
    <p:extLst>
      <p:ext uri="{BB962C8B-B14F-4D97-AF65-F5344CB8AC3E}">
        <p14:creationId xmlns:p14="http://schemas.microsoft.com/office/powerpoint/2010/main" val="454785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86225" y="843624"/>
            <a:ext cx="4842622" cy="646331"/>
          </a:xfrm>
          <a:prstGeom prst="rect">
            <a:avLst/>
          </a:prstGeom>
          <a:noFill/>
        </p:spPr>
        <p:txBody>
          <a:bodyPr wrap="square" rtlCol="0">
            <a:spAutoFit/>
          </a:bodyPr>
          <a:lstStyle/>
          <a:p>
            <a:r>
              <a:rPr lang="en-IN" sz="3600" b="1" dirty="0" smtClean="0">
                <a:solidFill>
                  <a:schemeClr val="accent4"/>
                </a:solidFill>
                <a:latin typeface="+mj-lt"/>
              </a:rPr>
              <a:t>Jupyter Notebook</a:t>
            </a:r>
            <a:endParaRPr lang="en-IN" sz="3600" b="1" dirty="0">
              <a:solidFill>
                <a:schemeClr val="accent4"/>
              </a:solidFill>
              <a:latin typeface="+mj-lt"/>
            </a:endParaRPr>
          </a:p>
        </p:txBody>
      </p:sp>
      <p:sp>
        <p:nvSpPr>
          <p:cNvPr id="6" name="TextBox 5"/>
          <p:cNvSpPr txBox="1"/>
          <p:nvPr/>
        </p:nvSpPr>
        <p:spPr>
          <a:xfrm>
            <a:off x="1062318" y="1855694"/>
            <a:ext cx="9749117" cy="3693319"/>
          </a:xfrm>
          <a:prstGeom prst="rect">
            <a:avLst/>
          </a:prstGeom>
          <a:noFill/>
        </p:spPr>
        <p:txBody>
          <a:bodyPr wrap="square" rtlCol="0">
            <a:spAutoFit/>
          </a:bodyPr>
          <a:lstStyle/>
          <a:p>
            <a:r>
              <a:rPr lang="en-IN" b="1" dirty="0">
                <a:latin typeface="+mj-lt"/>
              </a:rPr>
              <a:t>Jupyter Notebook (formerly IPython Notebooks) </a:t>
            </a:r>
            <a:r>
              <a:rPr lang="en-IN" dirty="0">
                <a:latin typeface="+mj-lt"/>
              </a:rPr>
              <a:t>is a web-based interactive computational environment for creating Jupyter notebook documents. The "notebook" term can colloquially make reference to many different entities, mainly the Jupyter web application, Jupyter Python web server, or Jupyter document format depending on context. </a:t>
            </a:r>
            <a:endParaRPr lang="en-IN" dirty="0" smtClean="0">
              <a:latin typeface="+mj-lt"/>
            </a:endParaRPr>
          </a:p>
          <a:p>
            <a:r>
              <a:rPr lang="en-IN" dirty="0" smtClean="0">
                <a:latin typeface="+mj-lt"/>
              </a:rPr>
              <a:t>A </a:t>
            </a:r>
            <a:r>
              <a:rPr lang="en-IN" dirty="0">
                <a:latin typeface="+mj-lt"/>
              </a:rPr>
              <a:t>Jupyter Notebook document is a </a:t>
            </a:r>
            <a:r>
              <a:rPr lang="en-IN" b="1" dirty="0">
                <a:latin typeface="+mj-lt"/>
              </a:rPr>
              <a:t>JSON</a:t>
            </a:r>
            <a:r>
              <a:rPr lang="en-IN" dirty="0">
                <a:latin typeface="+mj-lt"/>
              </a:rPr>
              <a:t> </a:t>
            </a:r>
            <a:r>
              <a:rPr lang="en-IN" b="1" dirty="0">
                <a:latin typeface="+mj-lt"/>
              </a:rPr>
              <a:t>document</a:t>
            </a:r>
            <a:r>
              <a:rPr lang="en-IN" dirty="0">
                <a:latin typeface="+mj-lt"/>
              </a:rPr>
              <a:t>, following a versioned schema, and containing an ordered list of input/output cells which can contain code, text (using Markdown), mathematics, plots and rich media, usually ending with the ".ipynb" extension.</a:t>
            </a:r>
          </a:p>
          <a:p>
            <a:r>
              <a:rPr lang="en-IN" dirty="0">
                <a:latin typeface="+mj-lt"/>
              </a:rPr>
              <a:t>A Jupyter Notebook can be converted to a number of open standard output formats (</a:t>
            </a:r>
            <a:r>
              <a:rPr lang="en-IN" dirty="0" smtClean="0">
                <a:latin typeface="+mj-lt"/>
              </a:rPr>
              <a:t>HTML , </a:t>
            </a:r>
            <a:r>
              <a:rPr lang="en-IN" dirty="0">
                <a:latin typeface="+mj-lt"/>
              </a:rPr>
              <a:t>presentation </a:t>
            </a:r>
            <a:r>
              <a:rPr lang="en-IN" dirty="0" smtClean="0">
                <a:latin typeface="+mj-lt"/>
              </a:rPr>
              <a:t>slides , LaTeX , </a:t>
            </a:r>
            <a:r>
              <a:rPr lang="en-IN" dirty="0">
                <a:latin typeface="+mj-lt"/>
              </a:rPr>
              <a:t>PDF, </a:t>
            </a:r>
            <a:r>
              <a:rPr lang="en-IN" dirty="0" smtClean="0">
                <a:latin typeface="+mj-lt"/>
              </a:rPr>
              <a:t>ReStructuredText , Markdown , </a:t>
            </a:r>
            <a:r>
              <a:rPr lang="en-IN" dirty="0">
                <a:latin typeface="+mj-lt"/>
              </a:rPr>
              <a:t>Python) through "Download As" in the web interface, via the nbconvert library or "jupyter nbconvert" command line interface in a shell.</a:t>
            </a:r>
          </a:p>
        </p:txBody>
      </p:sp>
    </p:spTree>
    <p:extLst>
      <p:ext uri="{BB962C8B-B14F-4D97-AF65-F5344CB8AC3E}">
        <p14:creationId xmlns:p14="http://schemas.microsoft.com/office/powerpoint/2010/main" val="3464525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48250" y="665018"/>
            <a:ext cx="2897580" cy="1200329"/>
          </a:xfrm>
          <a:prstGeom prst="rect">
            <a:avLst/>
          </a:prstGeom>
          <a:noFill/>
        </p:spPr>
        <p:txBody>
          <a:bodyPr wrap="square" rtlCol="0">
            <a:spAutoFit/>
          </a:bodyPr>
          <a:lstStyle/>
          <a:p>
            <a:r>
              <a:rPr lang="en-IN" sz="3600" b="1" dirty="0" smtClean="0">
                <a:solidFill>
                  <a:schemeClr val="accent4"/>
                </a:solidFill>
                <a:latin typeface="+mj-lt"/>
              </a:rPr>
              <a:t>Introduction</a:t>
            </a:r>
          </a:p>
          <a:p>
            <a:r>
              <a:rPr lang="en-IN" sz="3600" b="1" dirty="0" smtClean="0">
                <a:solidFill>
                  <a:schemeClr val="accent4"/>
                </a:solidFill>
                <a:latin typeface="+mj-lt"/>
              </a:rPr>
              <a:t> To Project</a:t>
            </a:r>
            <a:endParaRPr lang="en-IN" sz="3600" b="1" dirty="0">
              <a:solidFill>
                <a:schemeClr val="accent4"/>
              </a:solidFill>
              <a:latin typeface="+mj-lt"/>
            </a:endParaRPr>
          </a:p>
        </p:txBody>
      </p:sp>
      <p:sp>
        <p:nvSpPr>
          <p:cNvPr id="6" name="TextBox 5"/>
          <p:cNvSpPr txBox="1"/>
          <p:nvPr/>
        </p:nvSpPr>
        <p:spPr>
          <a:xfrm>
            <a:off x="1104405" y="2101931"/>
            <a:ext cx="9037122" cy="3693319"/>
          </a:xfrm>
          <a:prstGeom prst="rect">
            <a:avLst/>
          </a:prstGeom>
          <a:noFill/>
        </p:spPr>
        <p:txBody>
          <a:bodyPr wrap="square" rtlCol="0">
            <a:spAutoFit/>
          </a:bodyPr>
          <a:lstStyle/>
          <a:p>
            <a:pPr algn="just"/>
            <a:r>
              <a:rPr lang="en-IN" dirty="0">
                <a:latin typeface="+mj-lt"/>
              </a:rPr>
              <a:t>The aim of the project is to identify venues in </a:t>
            </a:r>
            <a:r>
              <a:rPr lang="en-IN" b="1" dirty="0">
                <a:latin typeface="+mj-lt"/>
              </a:rPr>
              <a:t>Jalandhar , India</a:t>
            </a:r>
            <a:r>
              <a:rPr lang="en-IN" dirty="0">
                <a:latin typeface="+mj-lt"/>
              </a:rPr>
              <a:t> based on their rating and average prices. In this project, we will identify various venues in Jalandhar, India, using </a:t>
            </a:r>
            <a:r>
              <a:rPr lang="en-IN" b="1" dirty="0">
                <a:latin typeface="+mj-lt"/>
              </a:rPr>
              <a:t>Foursquare API and Zomato API </a:t>
            </a:r>
            <a:r>
              <a:rPr lang="en-IN" dirty="0">
                <a:latin typeface="+mj-lt"/>
              </a:rPr>
              <a:t>, to help visitors select the restaurants that suits them the most.</a:t>
            </a:r>
          </a:p>
          <a:p>
            <a:pPr algn="just"/>
            <a:endParaRPr lang="en-IN" dirty="0">
              <a:latin typeface="+mj-lt"/>
            </a:endParaRPr>
          </a:p>
          <a:p>
            <a:pPr algn="just"/>
            <a:r>
              <a:rPr lang="en-IN" dirty="0">
                <a:latin typeface="+mj-lt"/>
              </a:rPr>
              <a:t>Whenever people visit a city they start looking for places to visit during their stay. There primarily look for places is based on the venue ratings across all venues and the average prices so that the location fits in their budget.</a:t>
            </a:r>
          </a:p>
          <a:p>
            <a:pPr algn="just"/>
            <a:endParaRPr lang="en-IN" dirty="0">
              <a:latin typeface="+mj-lt"/>
            </a:endParaRPr>
          </a:p>
          <a:p>
            <a:pPr algn="just"/>
            <a:r>
              <a:rPr lang="en-IN" dirty="0">
                <a:latin typeface="+mj-lt"/>
              </a:rPr>
              <a:t>Here, we'll identify places that are fit for various individuals based on the information collected from the two APIs and Data Science. Once we have the plot with the venues, any company can launch an application using the same data and suggest users such information.</a:t>
            </a:r>
          </a:p>
        </p:txBody>
      </p:sp>
    </p:spTree>
    <p:extLst>
      <p:ext uri="{BB962C8B-B14F-4D97-AF65-F5344CB8AC3E}">
        <p14:creationId xmlns:p14="http://schemas.microsoft.com/office/powerpoint/2010/main" val="2965796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48250" y="665018"/>
            <a:ext cx="3823854" cy="1200329"/>
          </a:xfrm>
          <a:prstGeom prst="rect">
            <a:avLst/>
          </a:prstGeom>
          <a:noFill/>
        </p:spPr>
        <p:txBody>
          <a:bodyPr wrap="square" rtlCol="0">
            <a:spAutoFit/>
          </a:bodyPr>
          <a:lstStyle/>
          <a:p>
            <a:r>
              <a:rPr lang="en-IN" sz="3600" b="1" dirty="0" smtClean="0">
                <a:solidFill>
                  <a:schemeClr val="accent4"/>
                </a:solidFill>
                <a:latin typeface="+mj-lt"/>
              </a:rPr>
              <a:t>Data Collection</a:t>
            </a:r>
          </a:p>
          <a:p>
            <a:r>
              <a:rPr lang="en-IN" sz="3600" b="1" dirty="0" smtClean="0">
                <a:solidFill>
                  <a:schemeClr val="accent4"/>
                </a:solidFill>
                <a:latin typeface="+mj-lt"/>
              </a:rPr>
              <a:t>    from API</a:t>
            </a:r>
            <a:endParaRPr lang="en-IN" sz="3600" b="1" dirty="0">
              <a:solidFill>
                <a:schemeClr val="accent4"/>
              </a:solidFill>
              <a:latin typeface="+mj-lt"/>
            </a:endParaRPr>
          </a:p>
        </p:txBody>
      </p:sp>
      <p:sp>
        <p:nvSpPr>
          <p:cNvPr id="6" name="TextBox 5"/>
          <p:cNvSpPr txBox="1"/>
          <p:nvPr/>
        </p:nvSpPr>
        <p:spPr>
          <a:xfrm>
            <a:off x="1104405" y="2101931"/>
            <a:ext cx="9215252" cy="2585323"/>
          </a:xfrm>
          <a:prstGeom prst="rect">
            <a:avLst/>
          </a:prstGeom>
          <a:noFill/>
        </p:spPr>
        <p:txBody>
          <a:bodyPr wrap="square" rtlCol="0">
            <a:spAutoFit/>
          </a:bodyPr>
          <a:lstStyle/>
          <a:p>
            <a:r>
              <a:rPr lang="en-IN" dirty="0">
                <a:latin typeface="+mj-lt"/>
              </a:rPr>
              <a:t>To begin with, </a:t>
            </a:r>
            <a:r>
              <a:rPr lang="en-IN" dirty="0" smtClean="0">
                <a:latin typeface="+mj-lt"/>
              </a:rPr>
              <a:t>we </a:t>
            </a:r>
            <a:r>
              <a:rPr lang="en-IN" dirty="0">
                <a:latin typeface="+mj-lt"/>
              </a:rPr>
              <a:t>take a look at Jalandhar on the Map using the folium library.</a:t>
            </a:r>
          </a:p>
          <a:p>
            <a:r>
              <a:rPr lang="en-IN" dirty="0" smtClean="0">
                <a:latin typeface="+mj-lt"/>
              </a:rPr>
              <a:t>We </a:t>
            </a:r>
            <a:r>
              <a:rPr lang="en-IN" dirty="0">
                <a:latin typeface="+mj-lt"/>
              </a:rPr>
              <a:t>also fetch the data from two different APIs</a:t>
            </a:r>
            <a:r>
              <a:rPr lang="en-IN" dirty="0" smtClean="0">
                <a:latin typeface="+mj-lt"/>
              </a:rPr>
              <a:t>.</a:t>
            </a:r>
          </a:p>
          <a:p>
            <a:endParaRPr lang="en-IN" dirty="0">
              <a:latin typeface="+mj-lt"/>
            </a:endParaRPr>
          </a:p>
          <a:p>
            <a:r>
              <a:rPr lang="en-IN" b="1" dirty="0">
                <a:latin typeface="+mj-lt"/>
              </a:rPr>
              <a:t>Foursquare API:</a:t>
            </a:r>
            <a:r>
              <a:rPr lang="en-IN" dirty="0">
                <a:latin typeface="+mj-lt"/>
              </a:rPr>
              <a:t> We will use the Foursquare API to fetch venues in Jalandhar starting from the middle </a:t>
            </a:r>
            <a:r>
              <a:rPr lang="en-IN" dirty="0" smtClean="0">
                <a:latin typeface="+mj-lt"/>
              </a:rPr>
              <a:t>up to </a:t>
            </a:r>
            <a:r>
              <a:rPr lang="en-IN" dirty="0">
                <a:latin typeface="+mj-lt"/>
              </a:rPr>
              <a:t>20 </a:t>
            </a:r>
            <a:r>
              <a:rPr lang="en-IN" dirty="0" smtClean="0">
                <a:latin typeface="+mj-lt"/>
              </a:rPr>
              <a:t>Kilometres </a:t>
            </a:r>
            <a:r>
              <a:rPr lang="en-IN" dirty="0">
                <a:latin typeface="+mj-lt"/>
              </a:rPr>
              <a:t>in each direction</a:t>
            </a:r>
            <a:r>
              <a:rPr lang="en-IN" dirty="0" smtClean="0">
                <a:latin typeface="+mj-lt"/>
              </a:rPr>
              <a:t>.</a:t>
            </a:r>
          </a:p>
          <a:p>
            <a:endParaRPr lang="en-IN" dirty="0">
              <a:latin typeface="+mj-lt"/>
            </a:endParaRPr>
          </a:p>
          <a:p>
            <a:r>
              <a:rPr lang="en-IN" b="1" dirty="0">
                <a:latin typeface="+mj-lt"/>
              </a:rPr>
              <a:t>Zomato API:</a:t>
            </a:r>
            <a:r>
              <a:rPr lang="en-IN" dirty="0">
                <a:latin typeface="+mj-lt"/>
              </a:rPr>
              <a:t> The Zomato API provides information about various venues including the complete address, user ratings, price for two people, price range and a lot more.</a:t>
            </a:r>
          </a:p>
        </p:txBody>
      </p:sp>
    </p:spTree>
    <p:extLst>
      <p:ext uri="{BB962C8B-B14F-4D97-AF65-F5344CB8AC3E}">
        <p14:creationId xmlns:p14="http://schemas.microsoft.com/office/powerpoint/2010/main" val="1839527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48250" y="665018"/>
            <a:ext cx="3823854" cy="646331"/>
          </a:xfrm>
          <a:prstGeom prst="rect">
            <a:avLst/>
          </a:prstGeom>
          <a:noFill/>
        </p:spPr>
        <p:txBody>
          <a:bodyPr wrap="square" rtlCol="0">
            <a:spAutoFit/>
          </a:bodyPr>
          <a:lstStyle/>
          <a:p>
            <a:r>
              <a:rPr lang="en-IN" sz="3600" b="1" dirty="0" smtClean="0">
                <a:solidFill>
                  <a:schemeClr val="accent4"/>
                </a:solidFill>
                <a:latin typeface="+mj-lt"/>
              </a:rPr>
              <a:t>Foursquare API</a:t>
            </a:r>
            <a:endParaRPr lang="en-IN" sz="3600" b="1" dirty="0">
              <a:solidFill>
                <a:schemeClr val="accent4"/>
              </a:solidFill>
              <a:latin typeface="+mj-lt"/>
            </a:endParaRPr>
          </a:p>
        </p:txBody>
      </p:sp>
      <p:sp>
        <p:nvSpPr>
          <p:cNvPr id="6" name="TextBox 5"/>
          <p:cNvSpPr txBox="1"/>
          <p:nvPr/>
        </p:nvSpPr>
        <p:spPr>
          <a:xfrm>
            <a:off x="1104405" y="2101931"/>
            <a:ext cx="9215252" cy="1200329"/>
          </a:xfrm>
          <a:prstGeom prst="rect">
            <a:avLst/>
          </a:prstGeom>
          <a:noFill/>
        </p:spPr>
        <p:txBody>
          <a:bodyPr wrap="square" rtlCol="0">
            <a:spAutoFit/>
          </a:bodyPr>
          <a:lstStyle/>
          <a:p>
            <a:pPr algn="just"/>
            <a:r>
              <a:rPr lang="en-IN" dirty="0" smtClean="0">
                <a:latin typeface="+mj-lt"/>
              </a:rPr>
              <a:t>We fetch </a:t>
            </a:r>
            <a:r>
              <a:rPr lang="en-IN" dirty="0">
                <a:latin typeface="+mj-lt"/>
              </a:rPr>
              <a:t>a total of all venues in Jalandhar </a:t>
            </a:r>
            <a:r>
              <a:rPr lang="en-IN" dirty="0" smtClean="0">
                <a:latin typeface="+mj-lt"/>
              </a:rPr>
              <a:t>up to </a:t>
            </a:r>
            <a:r>
              <a:rPr lang="en-IN" dirty="0">
                <a:latin typeface="+mj-lt"/>
              </a:rPr>
              <a:t>a range of 20 </a:t>
            </a:r>
            <a:r>
              <a:rPr lang="en-IN" dirty="0" smtClean="0">
                <a:latin typeface="+mj-lt"/>
              </a:rPr>
              <a:t>Kilometres </a:t>
            </a:r>
            <a:r>
              <a:rPr lang="en-IN" dirty="0">
                <a:latin typeface="+mj-lt"/>
              </a:rPr>
              <a:t>using the Foursquare API. The Foursquare API </a:t>
            </a:r>
            <a:r>
              <a:rPr lang="en-IN" dirty="0" smtClean="0">
                <a:latin typeface="+mj-lt"/>
              </a:rPr>
              <a:t>is </a:t>
            </a:r>
            <a:r>
              <a:rPr lang="en-IN" dirty="0">
                <a:latin typeface="+mj-lt"/>
              </a:rPr>
              <a:t>the explore API which allows us to find venue recommendations within a given radius from the given coordinates. </a:t>
            </a:r>
            <a:r>
              <a:rPr lang="en-IN" dirty="0" smtClean="0">
                <a:latin typeface="+mj-lt"/>
              </a:rPr>
              <a:t>We </a:t>
            </a:r>
            <a:r>
              <a:rPr lang="en-IN" dirty="0">
                <a:latin typeface="+mj-lt"/>
              </a:rPr>
              <a:t>use this API to find all the venues we need.</a:t>
            </a:r>
          </a:p>
        </p:txBody>
      </p:sp>
      <p:pic>
        <p:nvPicPr>
          <p:cNvPr id="9" name="Picture 8"/>
          <p:cNvPicPr>
            <a:picLocks noChangeAspect="1"/>
          </p:cNvPicPr>
          <p:nvPr/>
        </p:nvPicPr>
        <p:blipFill rotWithShape="1">
          <a:blip r:embed="rId2"/>
          <a:srcRect l="8351" t="45495" r="31777" b="18791"/>
          <a:stretch/>
        </p:blipFill>
        <p:spPr>
          <a:xfrm>
            <a:off x="1594317" y="3772336"/>
            <a:ext cx="8235428" cy="2339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82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358244" y="748529"/>
            <a:ext cx="3503221" cy="954107"/>
          </a:xfrm>
          <a:prstGeom prst="rect">
            <a:avLst/>
          </a:prstGeom>
          <a:noFill/>
        </p:spPr>
        <p:txBody>
          <a:bodyPr wrap="square" rtlCol="0">
            <a:spAutoFit/>
          </a:bodyPr>
          <a:lstStyle/>
          <a:p>
            <a:r>
              <a:rPr lang="en-IN" sz="3600" b="1" dirty="0">
                <a:solidFill>
                  <a:schemeClr val="accent4"/>
                </a:solidFill>
                <a:latin typeface="+mj-lt"/>
              </a:rPr>
              <a:t>Foursquare API</a:t>
            </a:r>
          </a:p>
          <a:p>
            <a:r>
              <a:rPr lang="en-IN" sz="2000" dirty="0" smtClean="0">
                <a:solidFill>
                  <a:schemeClr val="accent4"/>
                </a:solidFill>
                <a:latin typeface="+mj-lt"/>
              </a:rPr>
              <a:t>            (continued)</a:t>
            </a:r>
            <a:endParaRPr lang="en-IN" sz="2000" dirty="0">
              <a:solidFill>
                <a:schemeClr val="accent4"/>
              </a:solidFill>
              <a:latin typeface="+mj-lt"/>
            </a:endParaRPr>
          </a:p>
        </p:txBody>
      </p:sp>
      <p:pic>
        <p:nvPicPr>
          <p:cNvPr id="7" name="Picture 6"/>
          <p:cNvPicPr>
            <a:picLocks noChangeAspect="1"/>
          </p:cNvPicPr>
          <p:nvPr/>
        </p:nvPicPr>
        <p:blipFill rotWithShape="1">
          <a:blip r:embed="rId2"/>
          <a:srcRect l="11362" t="41275" r="27487" b="8563"/>
          <a:stretch/>
        </p:blipFill>
        <p:spPr>
          <a:xfrm>
            <a:off x="2232560" y="3498289"/>
            <a:ext cx="7148946" cy="294416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543792" y="2125683"/>
            <a:ext cx="8526483" cy="1200329"/>
          </a:xfrm>
          <a:prstGeom prst="rect">
            <a:avLst/>
          </a:prstGeom>
          <a:noFill/>
        </p:spPr>
        <p:txBody>
          <a:bodyPr wrap="square" rtlCol="0">
            <a:spAutoFit/>
          </a:bodyPr>
          <a:lstStyle/>
          <a:p>
            <a:pPr algn="just"/>
            <a:r>
              <a:rPr lang="en-IN" dirty="0" smtClean="0">
                <a:latin typeface="+mj-lt"/>
              </a:rPr>
              <a:t>We </a:t>
            </a:r>
            <a:r>
              <a:rPr lang="en-IN" dirty="0">
                <a:latin typeface="+mj-lt"/>
              </a:rPr>
              <a:t>call the API over and over till we get all venues from the API within the given distance. The maximum venues this API can fetch is 100, so we will fetch all venues by iteratively calling this API and increasing the offset each time</a:t>
            </a:r>
            <a:r>
              <a:rPr lang="en-IN" dirty="0" smtClean="0">
                <a:latin typeface="+mj-lt"/>
              </a:rPr>
              <a:t>.</a:t>
            </a:r>
            <a:endParaRPr lang="en-IN" dirty="0">
              <a:latin typeface="+mj-lt"/>
            </a:endParaRPr>
          </a:p>
        </p:txBody>
      </p:sp>
    </p:spTree>
    <p:extLst>
      <p:ext uri="{BB962C8B-B14F-4D97-AF65-F5344CB8AC3E}">
        <p14:creationId xmlns:p14="http://schemas.microsoft.com/office/powerpoint/2010/main" val="3592577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604" t="40137" r="48494" b="1746"/>
          <a:stretch/>
        </p:blipFill>
        <p:spPr>
          <a:xfrm>
            <a:off x="1389414" y="2707574"/>
            <a:ext cx="4156363" cy="344439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3"/>
          <a:srcRect l="16110" t="39164" r="48204" b="8888"/>
          <a:stretch/>
        </p:blipFill>
        <p:spPr>
          <a:xfrm>
            <a:off x="6270172" y="2707573"/>
            <a:ext cx="4239490" cy="3469659"/>
          </a:xfrm>
          <a:prstGeom prst="rect">
            <a:avLst/>
          </a:prstGeom>
          <a:ln>
            <a:noFill/>
          </a:ln>
          <a:effectLst>
            <a:outerShdw blurRad="292100" dist="139700" dir="2700000" algn="tl" rotWithShape="0">
              <a:srgbClr val="333333">
                <a:alpha val="65000"/>
              </a:srgbClr>
            </a:outerShdw>
          </a:effectLst>
        </p:spPr>
      </p:pic>
      <p:cxnSp>
        <p:nvCxnSpPr>
          <p:cNvPr id="6" name="Straight Connector 5">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05745" y="748529"/>
            <a:ext cx="3491346" cy="954107"/>
          </a:xfrm>
          <a:prstGeom prst="rect">
            <a:avLst/>
          </a:prstGeom>
          <a:noFill/>
        </p:spPr>
        <p:txBody>
          <a:bodyPr wrap="square" rtlCol="0">
            <a:spAutoFit/>
          </a:bodyPr>
          <a:lstStyle/>
          <a:p>
            <a:r>
              <a:rPr lang="en-IN" sz="3600" b="1" dirty="0">
                <a:solidFill>
                  <a:schemeClr val="accent4"/>
                </a:solidFill>
                <a:latin typeface="+mj-lt"/>
              </a:rPr>
              <a:t>Foursquare API</a:t>
            </a:r>
          </a:p>
          <a:p>
            <a:r>
              <a:rPr lang="en-IN" sz="2000" dirty="0" smtClean="0">
                <a:solidFill>
                  <a:schemeClr val="accent4"/>
                </a:solidFill>
                <a:latin typeface="+mj-lt"/>
              </a:rPr>
              <a:t>            (continued)</a:t>
            </a:r>
            <a:endParaRPr lang="en-IN" sz="2000" dirty="0">
              <a:solidFill>
                <a:schemeClr val="accent4"/>
              </a:solidFill>
              <a:latin typeface="+mj-lt"/>
            </a:endParaRPr>
          </a:p>
        </p:txBody>
      </p:sp>
      <p:sp>
        <p:nvSpPr>
          <p:cNvPr id="9" name="TextBox 8"/>
          <p:cNvSpPr txBox="1"/>
          <p:nvPr/>
        </p:nvSpPr>
        <p:spPr>
          <a:xfrm>
            <a:off x="1079875" y="1983179"/>
            <a:ext cx="4868640" cy="369332"/>
          </a:xfrm>
          <a:prstGeom prst="rect">
            <a:avLst/>
          </a:prstGeom>
          <a:noFill/>
        </p:spPr>
        <p:txBody>
          <a:bodyPr wrap="none" rtlCol="0">
            <a:spAutoFit/>
          </a:bodyPr>
          <a:lstStyle/>
          <a:p>
            <a:pPr algn="just"/>
            <a:r>
              <a:rPr lang="en-IN" b="1" dirty="0" smtClean="0">
                <a:latin typeface="+mj-lt"/>
              </a:rPr>
              <a:t>Venue Data fetched from Foursquare API :</a:t>
            </a:r>
            <a:endParaRPr lang="en-IN" b="1" dirty="0">
              <a:latin typeface="+mj-lt"/>
            </a:endParaRPr>
          </a:p>
        </p:txBody>
      </p:sp>
    </p:spTree>
    <p:extLst>
      <p:ext uri="{BB962C8B-B14F-4D97-AF65-F5344CB8AC3E}">
        <p14:creationId xmlns:p14="http://schemas.microsoft.com/office/powerpoint/2010/main" val="4807662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48250" y="665018"/>
            <a:ext cx="3823854" cy="646331"/>
          </a:xfrm>
          <a:prstGeom prst="rect">
            <a:avLst/>
          </a:prstGeom>
          <a:noFill/>
        </p:spPr>
        <p:txBody>
          <a:bodyPr wrap="square" rtlCol="0">
            <a:spAutoFit/>
          </a:bodyPr>
          <a:lstStyle/>
          <a:p>
            <a:r>
              <a:rPr lang="en-IN" sz="3600" dirty="0" smtClean="0">
                <a:solidFill>
                  <a:schemeClr val="accent4"/>
                </a:solidFill>
                <a:latin typeface="+mj-lt"/>
              </a:rPr>
              <a:t>  </a:t>
            </a:r>
            <a:r>
              <a:rPr lang="en-IN" sz="3600" b="1" dirty="0" smtClean="0">
                <a:solidFill>
                  <a:schemeClr val="accent4"/>
                </a:solidFill>
                <a:latin typeface="+mj-lt"/>
              </a:rPr>
              <a:t>Zomato API</a:t>
            </a:r>
            <a:endParaRPr lang="en-IN" sz="3600" b="1" dirty="0">
              <a:solidFill>
                <a:schemeClr val="accent4"/>
              </a:solidFill>
              <a:latin typeface="+mj-lt"/>
            </a:endParaRPr>
          </a:p>
        </p:txBody>
      </p:sp>
      <p:sp>
        <p:nvSpPr>
          <p:cNvPr id="6" name="TextBox 5"/>
          <p:cNvSpPr txBox="1"/>
          <p:nvPr/>
        </p:nvSpPr>
        <p:spPr>
          <a:xfrm>
            <a:off x="1104405" y="2101931"/>
            <a:ext cx="9215252" cy="1754326"/>
          </a:xfrm>
          <a:prstGeom prst="rect">
            <a:avLst/>
          </a:prstGeom>
          <a:noFill/>
        </p:spPr>
        <p:txBody>
          <a:bodyPr wrap="square" rtlCol="0">
            <a:spAutoFit/>
          </a:bodyPr>
          <a:lstStyle/>
          <a:p>
            <a:pPr algn="just"/>
            <a:r>
              <a:rPr lang="en-IN" dirty="0">
                <a:latin typeface="+mj-lt"/>
              </a:rPr>
              <a:t>The Zomato API allows using its search API to search for any given venue based on certain search filters such as query, latitude, longitude and more. Zomato also requires a Zomato user key which can be accessed with a developer account.</a:t>
            </a:r>
          </a:p>
          <a:p>
            <a:pPr algn="just"/>
            <a:r>
              <a:rPr lang="en-IN" dirty="0" smtClean="0">
                <a:latin typeface="+mj-lt"/>
              </a:rPr>
              <a:t>We use </a:t>
            </a:r>
            <a:r>
              <a:rPr lang="en-IN" dirty="0">
                <a:latin typeface="+mj-lt"/>
              </a:rPr>
              <a:t>the name, </a:t>
            </a:r>
            <a:r>
              <a:rPr lang="en-IN" dirty="0" smtClean="0">
                <a:latin typeface="+mj-lt"/>
              </a:rPr>
              <a:t>latitude, </a:t>
            </a:r>
            <a:r>
              <a:rPr lang="en-IN" dirty="0">
                <a:latin typeface="+mj-lt"/>
              </a:rPr>
              <a:t>and </a:t>
            </a:r>
            <a:r>
              <a:rPr lang="en-IN" dirty="0" smtClean="0">
                <a:latin typeface="+mj-lt"/>
              </a:rPr>
              <a:t>longitude </a:t>
            </a:r>
            <a:r>
              <a:rPr lang="en-IN" dirty="0">
                <a:latin typeface="+mj-lt"/>
              </a:rPr>
              <a:t>values of various venues fetched from Foursquare API to use the search API and get more information regarding each venue</a:t>
            </a:r>
            <a:r>
              <a:rPr lang="en-IN" dirty="0" smtClean="0">
                <a:latin typeface="+mj-lt"/>
              </a:rPr>
              <a:t>.</a:t>
            </a:r>
            <a:endParaRPr lang="en-IN" dirty="0">
              <a:latin typeface="+mj-lt"/>
            </a:endParaRPr>
          </a:p>
        </p:txBody>
      </p:sp>
      <p:pic>
        <p:nvPicPr>
          <p:cNvPr id="5" name="Picture 4"/>
          <p:cNvPicPr>
            <a:picLocks noChangeAspect="1"/>
          </p:cNvPicPr>
          <p:nvPr/>
        </p:nvPicPr>
        <p:blipFill rotWithShape="1">
          <a:blip r:embed="rId2"/>
          <a:srcRect l="10267" t="44034" r="41451" b="45739"/>
          <a:stretch/>
        </p:blipFill>
        <p:spPr>
          <a:xfrm>
            <a:off x="2328088" y="4461513"/>
            <a:ext cx="6282047" cy="748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1149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541" t="28612" r="15894" b="2070"/>
          <a:stretch/>
        </p:blipFill>
        <p:spPr>
          <a:xfrm>
            <a:off x="1593913" y="2482060"/>
            <a:ext cx="7926605" cy="3350420"/>
          </a:xfrm>
          <a:prstGeom prst="rect">
            <a:avLst/>
          </a:prstGeom>
          <a:ln>
            <a:noFill/>
          </a:ln>
          <a:effectLst>
            <a:outerShdw blurRad="292100" dist="139700" dir="2700000" algn="tl" rotWithShape="0">
              <a:srgbClr val="333333">
                <a:alpha val="65000"/>
              </a:srgbClr>
            </a:outerShdw>
          </a:effectLst>
        </p:spPr>
      </p:pic>
      <p:cxnSp>
        <p:nvCxnSpPr>
          <p:cNvPr id="4" name="Straight Connector 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4797630" y="702810"/>
            <a:ext cx="3146961" cy="954107"/>
          </a:xfrm>
          <a:prstGeom prst="rect">
            <a:avLst/>
          </a:prstGeom>
          <a:noFill/>
        </p:spPr>
        <p:txBody>
          <a:bodyPr wrap="square" rtlCol="0">
            <a:spAutoFit/>
          </a:bodyPr>
          <a:lstStyle/>
          <a:p>
            <a:r>
              <a:rPr lang="en-IN" sz="3600" b="1" dirty="0">
                <a:solidFill>
                  <a:schemeClr val="accent4"/>
                </a:solidFill>
                <a:latin typeface="+mj-lt"/>
              </a:rPr>
              <a:t>Zomato API</a:t>
            </a:r>
          </a:p>
          <a:p>
            <a:r>
              <a:rPr lang="en-IN" sz="2000" dirty="0" smtClean="0">
                <a:solidFill>
                  <a:schemeClr val="accent4"/>
                </a:solidFill>
                <a:latin typeface="+mj-lt"/>
              </a:rPr>
              <a:t>       (continued)</a:t>
            </a:r>
            <a:endParaRPr lang="en-IN" sz="2000" dirty="0">
              <a:solidFill>
                <a:schemeClr val="accent4"/>
              </a:solidFill>
              <a:latin typeface="+mj-lt"/>
            </a:endParaRPr>
          </a:p>
        </p:txBody>
      </p:sp>
      <p:sp>
        <p:nvSpPr>
          <p:cNvPr id="7" name="TextBox 6"/>
          <p:cNvSpPr txBox="1"/>
          <p:nvPr/>
        </p:nvSpPr>
        <p:spPr>
          <a:xfrm>
            <a:off x="1458151" y="1835729"/>
            <a:ext cx="4455761" cy="646331"/>
          </a:xfrm>
          <a:prstGeom prst="rect">
            <a:avLst/>
          </a:prstGeom>
          <a:noFill/>
        </p:spPr>
        <p:txBody>
          <a:bodyPr wrap="square" rtlCol="0">
            <a:spAutoFit/>
          </a:bodyPr>
          <a:lstStyle/>
          <a:p>
            <a:r>
              <a:rPr lang="en-IN" b="1" dirty="0">
                <a:latin typeface="+mj-lt"/>
              </a:rPr>
              <a:t>Venue Data fetched from </a:t>
            </a:r>
            <a:r>
              <a:rPr lang="en-IN" b="1" dirty="0" smtClean="0">
                <a:latin typeface="+mj-lt"/>
              </a:rPr>
              <a:t>Zomato </a:t>
            </a:r>
            <a:r>
              <a:rPr lang="en-IN" b="1" dirty="0">
                <a:latin typeface="+mj-lt"/>
              </a:rPr>
              <a:t>API </a:t>
            </a:r>
            <a:r>
              <a:rPr lang="en-IN" b="1" dirty="0"/>
              <a:t>:</a:t>
            </a:r>
          </a:p>
          <a:p>
            <a:endParaRPr lang="en-IN" dirty="0"/>
          </a:p>
        </p:txBody>
      </p:sp>
    </p:spTree>
    <p:extLst>
      <p:ext uri="{BB962C8B-B14F-4D97-AF65-F5344CB8AC3E}">
        <p14:creationId xmlns:p14="http://schemas.microsoft.com/office/powerpoint/2010/main" val="162166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441371" y="748529"/>
            <a:ext cx="3526972" cy="646331"/>
          </a:xfrm>
          <a:prstGeom prst="rect">
            <a:avLst/>
          </a:prstGeom>
          <a:noFill/>
        </p:spPr>
        <p:txBody>
          <a:bodyPr wrap="square" rtlCol="0">
            <a:spAutoFit/>
          </a:bodyPr>
          <a:lstStyle/>
          <a:p>
            <a:r>
              <a:rPr lang="en-IN" sz="3600" b="1" dirty="0" smtClean="0">
                <a:solidFill>
                  <a:schemeClr val="accent4"/>
                </a:solidFill>
                <a:latin typeface="+mj-lt"/>
              </a:rPr>
              <a:t>Data Cleaning</a:t>
            </a:r>
            <a:endParaRPr lang="en-IN" sz="3600" b="1" dirty="0">
              <a:solidFill>
                <a:schemeClr val="accent4"/>
              </a:solidFill>
              <a:latin typeface="+mj-lt"/>
            </a:endParaRPr>
          </a:p>
        </p:txBody>
      </p:sp>
      <p:sp>
        <p:nvSpPr>
          <p:cNvPr id="5" name="TextBox 4"/>
          <p:cNvSpPr txBox="1"/>
          <p:nvPr/>
        </p:nvSpPr>
        <p:spPr>
          <a:xfrm>
            <a:off x="2066306" y="2458192"/>
            <a:ext cx="7089569" cy="2585323"/>
          </a:xfrm>
          <a:prstGeom prst="rect">
            <a:avLst/>
          </a:prstGeom>
          <a:noFill/>
        </p:spPr>
        <p:txBody>
          <a:bodyPr wrap="square" rtlCol="0">
            <a:spAutoFit/>
          </a:bodyPr>
          <a:lstStyle/>
          <a:p>
            <a:pPr algn="just"/>
            <a:r>
              <a:rPr lang="en-IN" dirty="0">
                <a:latin typeface="+mj-lt"/>
              </a:rPr>
              <a:t>The data from multiple resources might not always align. Thus, it is important to combine the data retrieved from multiple resources properly.</a:t>
            </a:r>
          </a:p>
          <a:p>
            <a:pPr algn="just"/>
            <a:r>
              <a:rPr lang="en-IN" dirty="0" smtClean="0">
                <a:latin typeface="+mj-lt"/>
              </a:rPr>
              <a:t>The </a:t>
            </a:r>
            <a:r>
              <a:rPr lang="en-IN" dirty="0">
                <a:latin typeface="+mj-lt"/>
              </a:rPr>
              <a:t>data </a:t>
            </a:r>
            <a:r>
              <a:rPr lang="en-IN" dirty="0" smtClean="0">
                <a:latin typeface="+mj-lt"/>
              </a:rPr>
              <a:t>points are first plotted </a:t>
            </a:r>
            <a:r>
              <a:rPr lang="en-IN" dirty="0">
                <a:latin typeface="+mj-lt"/>
              </a:rPr>
              <a:t>on the map. </a:t>
            </a:r>
            <a:r>
              <a:rPr lang="en-IN" dirty="0" smtClean="0">
                <a:latin typeface="+mj-lt"/>
              </a:rPr>
              <a:t>Then </a:t>
            </a:r>
            <a:r>
              <a:rPr lang="en-IN" dirty="0">
                <a:latin typeface="+mj-lt"/>
              </a:rPr>
              <a:t>combine data points that have their latitude and longitude values very close to one another. From the remaining selected venues</a:t>
            </a:r>
            <a:r>
              <a:rPr lang="en-IN" dirty="0" smtClean="0">
                <a:latin typeface="+mj-lt"/>
              </a:rPr>
              <a:t>, </a:t>
            </a:r>
            <a:r>
              <a:rPr lang="en-IN" dirty="0">
                <a:latin typeface="+mj-lt"/>
              </a:rPr>
              <a:t>inspect the venues to ensure that any remaining mismatched venues are also removed from the final dataset of venues </a:t>
            </a:r>
            <a:r>
              <a:rPr lang="en-IN" dirty="0" smtClean="0">
                <a:latin typeface="+mj-lt"/>
              </a:rPr>
              <a:t>before </a:t>
            </a:r>
            <a:r>
              <a:rPr lang="en-IN" dirty="0">
                <a:latin typeface="+mj-lt"/>
              </a:rPr>
              <a:t>any </a:t>
            </a:r>
            <a:r>
              <a:rPr lang="en-IN" dirty="0" smtClean="0">
                <a:latin typeface="+mj-lt"/>
              </a:rPr>
              <a:t>analysis begins.</a:t>
            </a:r>
            <a:endParaRPr lang="en-IN" dirty="0">
              <a:latin typeface="+mj-lt"/>
            </a:endParaRPr>
          </a:p>
        </p:txBody>
      </p:sp>
    </p:spTree>
    <p:extLst>
      <p:ext uri="{BB962C8B-B14F-4D97-AF65-F5344CB8AC3E}">
        <p14:creationId xmlns:p14="http://schemas.microsoft.com/office/powerpoint/2010/main" val="1529057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48249" y="665018"/>
            <a:ext cx="3103127" cy="1200329"/>
          </a:xfrm>
          <a:prstGeom prst="rect">
            <a:avLst/>
          </a:prstGeom>
          <a:noFill/>
        </p:spPr>
        <p:txBody>
          <a:bodyPr wrap="square" rtlCol="0">
            <a:spAutoFit/>
          </a:bodyPr>
          <a:lstStyle/>
          <a:p>
            <a:r>
              <a:rPr lang="en-IN" sz="3600" b="1" dirty="0" smtClean="0">
                <a:solidFill>
                  <a:schemeClr val="accent4"/>
                </a:solidFill>
                <a:latin typeface="+mj-lt"/>
              </a:rPr>
              <a:t>Machine Learning(ML)</a:t>
            </a:r>
            <a:endParaRPr lang="en-IN" sz="3600" b="1" dirty="0">
              <a:solidFill>
                <a:schemeClr val="accent4"/>
              </a:solidFill>
              <a:latin typeface="+mj-lt"/>
            </a:endParaRPr>
          </a:p>
        </p:txBody>
      </p:sp>
      <p:sp>
        <p:nvSpPr>
          <p:cNvPr id="6" name="TextBox 5"/>
          <p:cNvSpPr txBox="1"/>
          <p:nvPr/>
        </p:nvSpPr>
        <p:spPr>
          <a:xfrm>
            <a:off x="1111765" y="2532237"/>
            <a:ext cx="9037122" cy="3139321"/>
          </a:xfrm>
          <a:prstGeom prst="rect">
            <a:avLst/>
          </a:prstGeom>
          <a:noFill/>
        </p:spPr>
        <p:txBody>
          <a:bodyPr wrap="square" rtlCol="0">
            <a:spAutoFit/>
          </a:bodyPr>
          <a:lstStyle/>
          <a:p>
            <a:pPr algn="just"/>
            <a:r>
              <a:rPr lang="en-IN" b="1" dirty="0">
                <a:latin typeface="+mj-lt"/>
              </a:rPr>
              <a:t>Machine learning </a:t>
            </a:r>
            <a:r>
              <a:rPr lang="en-IN" dirty="0">
                <a:latin typeface="+mj-lt"/>
              </a:rPr>
              <a:t>is the scientific study of algorithms and statistical models that computer systems use to effectively perform a specific task without using explicit instructions, relying on patterns and inference instead. It is seen as a </a:t>
            </a:r>
            <a:r>
              <a:rPr lang="en-IN" dirty="0" smtClean="0">
                <a:latin typeface="+mj-lt"/>
              </a:rPr>
              <a:t>subset of </a:t>
            </a:r>
            <a:r>
              <a:rPr lang="en-IN" dirty="0">
                <a:latin typeface="+mj-lt"/>
              </a:rPr>
              <a:t>artificial intelligence. Machine learning algorithms build a mathematical model based on sample data, known as "training data", in order to make predictions or decisions without being explicitly programmed to perform the task. Machine learning algorithms are used in a wide variety of applications, such as email filtering, and computer vision, where it is infeasible to develop an algorithm of specific instructions for performing the task. Machine learning is closely related to computational statistics, which focuses on making predictions using </a:t>
            </a:r>
            <a:r>
              <a:rPr lang="en-IN" dirty="0" smtClean="0">
                <a:latin typeface="+mj-lt"/>
              </a:rPr>
              <a:t>computers. </a:t>
            </a:r>
            <a:endParaRPr lang="en-IN" dirty="0">
              <a:latin typeface="+mj-lt"/>
            </a:endParaRPr>
          </a:p>
        </p:txBody>
      </p:sp>
    </p:spTree>
    <p:extLst>
      <p:ext uri="{BB962C8B-B14F-4D97-AF65-F5344CB8AC3E}">
        <p14:creationId xmlns:p14="http://schemas.microsoft.com/office/powerpoint/2010/main" val="3960307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723" t="32671" r="11059"/>
          <a:stretch/>
        </p:blipFill>
        <p:spPr>
          <a:xfrm>
            <a:off x="2121548" y="2289731"/>
            <a:ext cx="7800079" cy="3774893"/>
          </a:xfrm>
          <a:prstGeom prst="rect">
            <a:avLst/>
          </a:prstGeom>
          <a:ln>
            <a:noFill/>
          </a:ln>
          <a:effectLst>
            <a:outerShdw blurRad="292100" dist="139700" dir="2700000" algn="tl" rotWithShape="0">
              <a:srgbClr val="333333">
                <a:alpha val="65000"/>
              </a:srgbClr>
            </a:outerShdw>
          </a:effectLst>
        </p:spPr>
      </p:pic>
      <p:cxnSp>
        <p:nvCxnSpPr>
          <p:cNvPr id="5" name="Straight Connector 4">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59482" y="653143"/>
            <a:ext cx="4488871" cy="1200329"/>
          </a:xfrm>
          <a:prstGeom prst="rect">
            <a:avLst/>
          </a:prstGeom>
          <a:noFill/>
        </p:spPr>
        <p:txBody>
          <a:bodyPr wrap="square" rtlCol="0">
            <a:spAutoFit/>
          </a:bodyPr>
          <a:lstStyle/>
          <a:p>
            <a:r>
              <a:rPr lang="en-IN" sz="3600" b="1" dirty="0" smtClean="0">
                <a:solidFill>
                  <a:schemeClr val="accent4"/>
                </a:solidFill>
                <a:latin typeface="+mj-lt"/>
              </a:rPr>
              <a:t>Plotting Foursquare</a:t>
            </a:r>
          </a:p>
          <a:p>
            <a:r>
              <a:rPr lang="en-IN" sz="3600" b="1" dirty="0">
                <a:solidFill>
                  <a:schemeClr val="accent4"/>
                </a:solidFill>
                <a:latin typeface="+mj-lt"/>
              </a:rPr>
              <a:t> </a:t>
            </a:r>
            <a:r>
              <a:rPr lang="en-IN" sz="3600" b="1" dirty="0" smtClean="0">
                <a:solidFill>
                  <a:schemeClr val="accent4"/>
                </a:solidFill>
                <a:latin typeface="+mj-lt"/>
              </a:rPr>
              <a:t>   data on Map</a:t>
            </a:r>
            <a:endParaRPr lang="en-IN" sz="3600" b="1" dirty="0">
              <a:solidFill>
                <a:schemeClr val="accent4"/>
              </a:solidFill>
              <a:latin typeface="+mj-lt"/>
            </a:endParaRPr>
          </a:p>
        </p:txBody>
      </p:sp>
    </p:spTree>
    <p:extLst>
      <p:ext uri="{BB962C8B-B14F-4D97-AF65-F5344CB8AC3E}">
        <p14:creationId xmlns:p14="http://schemas.microsoft.com/office/powerpoint/2010/main" val="1825751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98867" y="748529"/>
            <a:ext cx="4061361" cy="1200329"/>
          </a:xfrm>
          <a:prstGeom prst="rect">
            <a:avLst/>
          </a:prstGeom>
          <a:noFill/>
        </p:spPr>
        <p:txBody>
          <a:bodyPr wrap="square" rtlCol="0">
            <a:spAutoFit/>
          </a:bodyPr>
          <a:lstStyle/>
          <a:p>
            <a:r>
              <a:rPr lang="en-IN" sz="3600" b="1" dirty="0">
                <a:solidFill>
                  <a:schemeClr val="accent4"/>
                </a:solidFill>
                <a:latin typeface="+mj-lt"/>
              </a:rPr>
              <a:t>Plotting </a:t>
            </a:r>
            <a:r>
              <a:rPr lang="en-IN" sz="3600" b="1" dirty="0" smtClean="0">
                <a:solidFill>
                  <a:schemeClr val="accent4"/>
                </a:solidFill>
                <a:latin typeface="+mj-lt"/>
              </a:rPr>
              <a:t>Zomato </a:t>
            </a:r>
          </a:p>
          <a:p>
            <a:r>
              <a:rPr lang="en-IN" sz="3600" b="1" dirty="0">
                <a:solidFill>
                  <a:schemeClr val="accent4"/>
                </a:solidFill>
                <a:latin typeface="+mj-lt"/>
              </a:rPr>
              <a:t> </a:t>
            </a:r>
            <a:r>
              <a:rPr lang="en-IN" sz="3600" b="1" dirty="0" smtClean="0">
                <a:solidFill>
                  <a:schemeClr val="accent4"/>
                </a:solidFill>
                <a:latin typeface="+mj-lt"/>
              </a:rPr>
              <a:t> data </a:t>
            </a:r>
            <a:r>
              <a:rPr lang="en-IN" sz="3600" b="1" dirty="0">
                <a:solidFill>
                  <a:schemeClr val="accent4"/>
                </a:solidFill>
                <a:latin typeface="+mj-lt"/>
              </a:rPr>
              <a:t>on </a:t>
            </a:r>
            <a:r>
              <a:rPr lang="en-IN" sz="3600" b="1" dirty="0" smtClean="0">
                <a:solidFill>
                  <a:schemeClr val="accent4"/>
                </a:solidFill>
                <a:latin typeface="+mj-lt"/>
              </a:rPr>
              <a:t>Map</a:t>
            </a:r>
            <a:endParaRPr lang="en-IN" sz="3600" b="1" dirty="0">
              <a:solidFill>
                <a:schemeClr val="accent4"/>
              </a:solidFill>
              <a:latin typeface="+mj-lt"/>
            </a:endParaRPr>
          </a:p>
        </p:txBody>
      </p:sp>
      <p:pic>
        <p:nvPicPr>
          <p:cNvPr id="5" name="Picture 4"/>
          <p:cNvPicPr>
            <a:picLocks noChangeAspect="1"/>
          </p:cNvPicPr>
          <p:nvPr/>
        </p:nvPicPr>
        <p:blipFill rotWithShape="1">
          <a:blip r:embed="rId2"/>
          <a:srcRect l="10632" t="29261" r="11971" b="609"/>
          <a:stretch/>
        </p:blipFill>
        <p:spPr>
          <a:xfrm>
            <a:off x="2439508" y="2432889"/>
            <a:ext cx="7188586" cy="3662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6078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2"/>
          <a:srcRect l="10685" t="29031" r="11092" b="13723"/>
          <a:stretch/>
        </p:blipFill>
        <p:spPr>
          <a:xfrm>
            <a:off x="1733798" y="2784127"/>
            <a:ext cx="7547992" cy="310568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949149" y="748529"/>
            <a:ext cx="4678016" cy="1477328"/>
          </a:xfrm>
          <a:prstGeom prst="rect">
            <a:avLst/>
          </a:prstGeom>
          <a:noFill/>
        </p:spPr>
        <p:txBody>
          <a:bodyPr wrap="square" rtlCol="0">
            <a:spAutoFit/>
          </a:bodyPr>
          <a:lstStyle/>
          <a:p>
            <a:r>
              <a:rPr lang="en-IN" sz="3600" b="1" dirty="0" smtClean="0">
                <a:solidFill>
                  <a:schemeClr val="accent4"/>
                </a:solidFill>
                <a:latin typeface="+mj-lt"/>
              </a:rPr>
              <a:t>Selected Venues</a:t>
            </a:r>
          </a:p>
          <a:p>
            <a:r>
              <a:rPr lang="en-IN" sz="3600" b="1" dirty="0" smtClean="0">
                <a:solidFill>
                  <a:schemeClr val="accent4"/>
                </a:solidFill>
                <a:latin typeface="+mj-lt"/>
              </a:rPr>
              <a:t>   from both APIs</a:t>
            </a:r>
            <a:endParaRPr lang="en-IN" sz="3600" b="1" dirty="0">
              <a:solidFill>
                <a:schemeClr val="accent4"/>
              </a:solidFill>
              <a:latin typeface="+mj-lt"/>
            </a:endParaRPr>
          </a:p>
          <a:p>
            <a:endParaRPr lang="en-IN" dirty="0"/>
          </a:p>
        </p:txBody>
      </p:sp>
      <p:sp>
        <p:nvSpPr>
          <p:cNvPr id="7" name="TextBox 6"/>
          <p:cNvSpPr txBox="1"/>
          <p:nvPr/>
        </p:nvSpPr>
        <p:spPr>
          <a:xfrm>
            <a:off x="1431235" y="2001078"/>
            <a:ext cx="7784503" cy="369332"/>
          </a:xfrm>
          <a:prstGeom prst="rect">
            <a:avLst/>
          </a:prstGeom>
          <a:noFill/>
        </p:spPr>
        <p:txBody>
          <a:bodyPr wrap="none" rtlCol="0">
            <a:spAutoFit/>
          </a:bodyPr>
          <a:lstStyle/>
          <a:p>
            <a:pPr algn="just"/>
            <a:r>
              <a:rPr lang="en-IN" dirty="0"/>
              <a:t> </a:t>
            </a:r>
            <a:r>
              <a:rPr lang="en-IN" dirty="0">
                <a:latin typeface="+mj-lt"/>
              </a:rPr>
              <a:t>T</a:t>
            </a:r>
            <a:r>
              <a:rPr lang="en-IN" dirty="0" smtClean="0">
                <a:latin typeface="+mj-lt"/>
              </a:rPr>
              <a:t>hese </a:t>
            </a:r>
            <a:r>
              <a:rPr lang="en-IN" dirty="0">
                <a:latin typeface="+mj-lt"/>
              </a:rPr>
              <a:t>are some venues identified by both Foursquare and </a:t>
            </a:r>
            <a:r>
              <a:rPr lang="en-IN" dirty="0" smtClean="0">
                <a:latin typeface="+mj-lt"/>
              </a:rPr>
              <a:t>Zomato :</a:t>
            </a:r>
            <a:endParaRPr lang="en-IN" dirty="0">
              <a:latin typeface="+mj-lt"/>
            </a:endParaRPr>
          </a:p>
        </p:txBody>
      </p:sp>
    </p:spTree>
    <p:extLst>
      <p:ext uri="{BB962C8B-B14F-4D97-AF65-F5344CB8AC3E}">
        <p14:creationId xmlns:p14="http://schemas.microsoft.com/office/powerpoint/2010/main" val="2389891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98505" y="748529"/>
            <a:ext cx="3846812" cy="646331"/>
          </a:xfrm>
          <a:prstGeom prst="rect">
            <a:avLst/>
          </a:prstGeom>
          <a:noFill/>
        </p:spPr>
        <p:txBody>
          <a:bodyPr wrap="square" rtlCol="0">
            <a:spAutoFit/>
          </a:bodyPr>
          <a:lstStyle/>
          <a:p>
            <a:r>
              <a:rPr lang="en-IN" sz="3600" b="1" dirty="0" smtClean="0">
                <a:solidFill>
                  <a:schemeClr val="accent4"/>
                </a:solidFill>
                <a:latin typeface="+mj-lt"/>
              </a:rPr>
              <a:t>Methodology</a:t>
            </a:r>
            <a:endParaRPr lang="en-IN" sz="3600" b="1" dirty="0">
              <a:solidFill>
                <a:schemeClr val="accent4"/>
              </a:solidFill>
              <a:latin typeface="+mj-lt"/>
            </a:endParaRPr>
          </a:p>
        </p:txBody>
      </p:sp>
      <p:sp>
        <p:nvSpPr>
          <p:cNvPr id="5" name="TextBox 4"/>
          <p:cNvSpPr txBox="1"/>
          <p:nvPr/>
        </p:nvSpPr>
        <p:spPr>
          <a:xfrm>
            <a:off x="1192696" y="1855304"/>
            <a:ext cx="9223513" cy="3970318"/>
          </a:xfrm>
          <a:prstGeom prst="rect">
            <a:avLst/>
          </a:prstGeom>
          <a:noFill/>
        </p:spPr>
        <p:txBody>
          <a:bodyPr wrap="square" rtlCol="0">
            <a:spAutoFit/>
          </a:bodyPr>
          <a:lstStyle/>
          <a:p>
            <a:pPr algn="just"/>
            <a:r>
              <a:rPr lang="en-IN" dirty="0" smtClean="0">
                <a:latin typeface="+mj-lt"/>
              </a:rPr>
              <a:t>The </a:t>
            </a:r>
            <a:r>
              <a:rPr lang="en-IN" dirty="0">
                <a:latin typeface="+mj-lt"/>
              </a:rPr>
              <a:t>project aims at identifying the venues in </a:t>
            </a:r>
            <a:r>
              <a:rPr lang="en-IN" b="1" dirty="0">
                <a:latin typeface="+mj-lt"/>
              </a:rPr>
              <a:t>Jalandhar</a:t>
            </a:r>
            <a:r>
              <a:rPr lang="en-IN" dirty="0">
                <a:latin typeface="+mj-lt"/>
              </a:rPr>
              <a:t> based on their rating and average costs. This would enable any visitor to identify the venues he/she wants to visit based on the rating and their cost preferences</a:t>
            </a:r>
            <a:r>
              <a:rPr lang="en-IN" dirty="0" smtClean="0">
                <a:latin typeface="+mj-lt"/>
              </a:rPr>
              <a:t>.</a:t>
            </a:r>
          </a:p>
          <a:p>
            <a:pPr algn="just"/>
            <a:endParaRPr lang="en-IN" dirty="0">
              <a:latin typeface="+mj-lt"/>
            </a:endParaRPr>
          </a:p>
          <a:p>
            <a:pPr marL="285750" indent="-285750" algn="just">
              <a:buFont typeface="Arial" panose="020B0604020202020204" pitchFamily="34" charset="0"/>
              <a:buChar char="•"/>
            </a:pPr>
            <a:r>
              <a:rPr lang="en-IN" dirty="0">
                <a:latin typeface="+mj-lt"/>
              </a:rPr>
              <a:t>As a first step, we retrieved the data from </a:t>
            </a:r>
            <a:r>
              <a:rPr lang="en-IN" b="1" dirty="0">
                <a:latin typeface="+mj-lt"/>
              </a:rPr>
              <a:t>two APIs (Foursquare and Zomato)</a:t>
            </a:r>
            <a:r>
              <a:rPr lang="en-IN" dirty="0">
                <a:latin typeface="+mj-lt"/>
              </a:rPr>
              <a:t>. We extracted venue information from the </a:t>
            </a:r>
            <a:r>
              <a:rPr lang="en-IN" dirty="0" smtClean="0">
                <a:latin typeface="+mj-lt"/>
              </a:rPr>
              <a:t>centre </a:t>
            </a:r>
            <a:r>
              <a:rPr lang="en-IN" dirty="0">
                <a:latin typeface="+mj-lt"/>
              </a:rPr>
              <a:t>of Jalandhar, </a:t>
            </a:r>
            <a:r>
              <a:rPr lang="en-IN" dirty="0" smtClean="0">
                <a:latin typeface="+mj-lt"/>
              </a:rPr>
              <a:t>up to </a:t>
            </a:r>
            <a:r>
              <a:rPr lang="en-IN" dirty="0">
                <a:latin typeface="+mj-lt"/>
              </a:rPr>
              <a:t>a distance of 20 Km. The latitude and longitude values are then used to fetch venue rating and price from Zomato</a:t>
            </a:r>
            <a:r>
              <a:rPr lang="en-IN" dirty="0" smtClean="0">
                <a:latin typeface="+mj-lt"/>
              </a:rPr>
              <a:t>.</a:t>
            </a:r>
          </a:p>
          <a:p>
            <a:pPr algn="just"/>
            <a:endParaRPr lang="en-IN" dirty="0">
              <a:latin typeface="+mj-lt"/>
            </a:endParaRPr>
          </a:p>
          <a:p>
            <a:pPr marL="285750" indent="-285750" algn="just">
              <a:buFont typeface="Arial" panose="020B0604020202020204" pitchFamily="34" charset="0"/>
              <a:buChar char="•"/>
            </a:pPr>
            <a:r>
              <a:rPr lang="en-IN" dirty="0">
                <a:latin typeface="+mj-lt"/>
              </a:rPr>
              <a:t>Secondly, we then explored the data retrieved from the two APIs on the map and identified the top category types. The data from the two sources is carefully combined based on the name, latitude and longitude values from the two sources. The final dataset would include the rating and price values for each venue</a:t>
            </a:r>
            <a:r>
              <a:rPr lang="en-IN" dirty="0" smtClean="0">
                <a:latin typeface="+mj-lt"/>
              </a:rPr>
              <a:t>.</a:t>
            </a:r>
            <a:endParaRPr lang="en-IN" dirty="0">
              <a:latin typeface="+mj-lt"/>
            </a:endParaRPr>
          </a:p>
        </p:txBody>
      </p:sp>
    </p:spTree>
    <p:extLst>
      <p:ext uri="{BB962C8B-B14F-4D97-AF65-F5344CB8AC3E}">
        <p14:creationId xmlns:p14="http://schemas.microsoft.com/office/powerpoint/2010/main" val="3772720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98505" y="748529"/>
            <a:ext cx="3846812" cy="954107"/>
          </a:xfrm>
          <a:prstGeom prst="rect">
            <a:avLst/>
          </a:prstGeom>
          <a:noFill/>
        </p:spPr>
        <p:txBody>
          <a:bodyPr wrap="square" rtlCol="0">
            <a:spAutoFit/>
          </a:bodyPr>
          <a:lstStyle/>
          <a:p>
            <a:r>
              <a:rPr lang="en-IN" sz="3600" b="1" dirty="0" smtClean="0">
                <a:solidFill>
                  <a:schemeClr val="accent4"/>
                </a:solidFill>
                <a:latin typeface="+mj-lt"/>
              </a:rPr>
              <a:t>Methodology</a:t>
            </a:r>
          </a:p>
          <a:p>
            <a:r>
              <a:rPr lang="en-IN" sz="2000" dirty="0" smtClean="0">
                <a:solidFill>
                  <a:schemeClr val="accent4"/>
                </a:solidFill>
                <a:latin typeface="+mj-lt"/>
              </a:rPr>
              <a:t>         (continued)</a:t>
            </a:r>
            <a:endParaRPr lang="en-IN" sz="2000" dirty="0">
              <a:solidFill>
                <a:schemeClr val="accent4"/>
              </a:solidFill>
              <a:latin typeface="+mj-lt"/>
            </a:endParaRPr>
          </a:p>
        </p:txBody>
      </p:sp>
      <p:sp>
        <p:nvSpPr>
          <p:cNvPr id="5" name="TextBox 4"/>
          <p:cNvSpPr txBox="1"/>
          <p:nvPr/>
        </p:nvSpPr>
        <p:spPr>
          <a:xfrm>
            <a:off x="1237129" y="2124635"/>
            <a:ext cx="9232089" cy="3139321"/>
          </a:xfrm>
          <a:prstGeom prst="rect">
            <a:avLst/>
          </a:prstGeom>
          <a:noFill/>
        </p:spPr>
        <p:txBody>
          <a:bodyPr wrap="square" rtlCol="0">
            <a:spAutoFit/>
          </a:bodyPr>
          <a:lstStyle/>
          <a:p>
            <a:pPr marL="285750" indent="-285750" algn="just">
              <a:buFont typeface="Arial" panose="020B0604020202020204" pitchFamily="34" charset="0"/>
              <a:buChar char="•"/>
            </a:pPr>
            <a:r>
              <a:rPr lang="en-IN" dirty="0" smtClean="0">
                <a:latin typeface="+mj-lt"/>
              </a:rPr>
              <a:t>Thirdly, we </a:t>
            </a:r>
            <a:r>
              <a:rPr lang="en-IN" dirty="0">
                <a:latin typeface="+mj-lt"/>
              </a:rPr>
              <a:t>analyse the data that we created based on the ratings and price of each venue. </a:t>
            </a:r>
            <a:r>
              <a:rPr lang="en-IN" dirty="0" smtClean="0">
                <a:latin typeface="+mj-lt"/>
              </a:rPr>
              <a:t>We </a:t>
            </a:r>
            <a:r>
              <a:rPr lang="en-IN" dirty="0">
                <a:latin typeface="+mj-lt"/>
              </a:rPr>
              <a:t>identify places where many venues are located so that any visitor can go to one place and enjoy the option to choose amongst many venue </a:t>
            </a:r>
            <a:r>
              <a:rPr lang="en-IN" dirty="0" smtClean="0">
                <a:latin typeface="+mj-lt"/>
              </a:rPr>
              <a:t>options .</a:t>
            </a:r>
          </a:p>
          <a:p>
            <a:pPr algn="just"/>
            <a:endParaRPr lang="en-IN" dirty="0" smtClean="0">
              <a:latin typeface="+mj-lt"/>
            </a:endParaRPr>
          </a:p>
          <a:p>
            <a:pPr marL="285750" indent="-285750" algn="just">
              <a:buFont typeface="Arial" panose="020B0604020202020204" pitchFamily="34" charset="0"/>
              <a:buChar char="•"/>
            </a:pPr>
            <a:r>
              <a:rPr lang="en-IN" dirty="0" smtClean="0">
                <a:latin typeface="+mj-lt"/>
              </a:rPr>
              <a:t>Lastly</a:t>
            </a:r>
            <a:r>
              <a:rPr lang="en-IN" dirty="0">
                <a:latin typeface="+mj-lt"/>
              </a:rPr>
              <a:t>, </a:t>
            </a:r>
            <a:r>
              <a:rPr lang="en-IN" dirty="0" smtClean="0">
                <a:latin typeface="+mj-lt"/>
              </a:rPr>
              <a:t>we </a:t>
            </a:r>
            <a:r>
              <a:rPr lang="en-IN" dirty="0">
                <a:latin typeface="+mj-lt"/>
              </a:rPr>
              <a:t>cluster the venues based on the available information of each venue. This will allow us to clearly identify which venues can be recommended and with what characteristics</a:t>
            </a:r>
            <a:r>
              <a:rPr lang="en-IN" dirty="0" smtClean="0">
                <a:latin typeface="+mj-lt"/>
              </a:rPr>
              <a:t>.</a:t>
            </a:r>
          </a:p>
          <a:p>
            <a:pPr algn="just"/>
            <a:endParaRPr lang="en-IN" dirty="0">
              <a:latin typeface="+mj-lt"/>
            </a:endParaRPr>
          </a:p>
          <a:p>
            <a:pPr algn="just"/>
            <a:r>
              <a:rPr lang="en-IN" b="1" dirty="0">
                <a:latin typeface="+mj-lt"/>
              </a:rPr>
              <a:t>Finally, </a:t>
            </a:r>
            <a:r>
              <a:rPr lang="en-IN" b="1" dirty="0" smtClean="0">
                <a:latin typeface="+mj-lt"/>
              </a:rPr>
              <a:t>we </a:t>
            </a:r>
            <a:r>
              <a:rPr lang="en-IN" b="1" dirty="0">
                <a:latin typeface="+mj-lt"/>
              </a:rPr>
              <a:t>discuss and conclude which venues to be explored based on visitor requirement of rating and average cost.</a:t>
            </a:r>
            <a:endParaRPr lang="en-IN" dirty="0">
              <a:latin typeface="+mj-lt"/>
            </a:endParaRPr>
          </a:p>
        </p:txBody>
      </p:sp>
    </p:spTree>
    <p:extLst>
      <p:ext uri="{BB962C8B-B14F-4D97-AF65-F5344CB8AC3E}">
        <p14:creationId xmlns:p14="http://schemas.microsoft.com/office/powerpoint/2010/main" val="3891844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062330" y="748529"/>
            <a:ext cx="2194205" cy="646331"/>
          </a:xfrm>
          <a:prstGeom prst="rect">
            <a:avLst/>
          </a:prstGeom>
          <a:noFill/>
        </p:spPr>
        <p:txBody>
          <a:bodyPr wrap="square" rtlCol="0">
            <a:spAutoFit/>
          </a:bodyPr>
          <a:lstStyle/>
          <a:p>
            <a:r>
              <a:rPr lang="en-IN" sz="3600" b="1" dirty="0" smtClean="0">
                <a:solidFill>
                  <a:schemeClr val="accent4"/>
                </a:solidFill>
                <a:latin typeface="+mj-lt"/>
              </a:rPr>
              <a:t>Analysis</a:t>
            </a:r>
            <a:endParaRPr lang="en-IN" sz="3600" b="1" dirty="0">
              <a:solidFill>
                <a:schemeClr val="accent4"/>
              </a:solidFill>
              <a:latin typeface="+mj-lt"/>
            </a:endParaRPr>
          </a:p>
        </p:txBody>
      </p:sp>
      <p:sp>
        <p:nvSpPr>
          <p:cNvPr id="5" name="TextBox 4"/>
          <p:cNvSpPr txBox="1"/>
          <p:nvPr/>
        </p:nvSpPr>
        <p:spPr>
          <a:xfrm>
            <a:off x="834887" y="1921564"/>
            <a:ext cx="9925878" cy="369332"/>
          </a:xfrm>
          <a:prstGeom prst="rect">
            <a:avLst/>
          </a:prstGeom>
          <a:noFill/>
        </p:spPr>
        <p:txBody>
          <a:bodyPr wrap="square" rtlCol="0">
            <a:spAutoFit/>
          </a:bodyPr>
          <a:lstStyle/>
          <a:p>
            <a:pPr algn="just"/>
            <a:r>
              <a:rPr lang="en-IN" b="1" dirty="0" smtClean="0">
                <a:latin typeface="+mj-lt"/>
              </a:rPr>
              <a:t>The different Venue Categories analysed from the data :</a:t>
            </a:r>
            <a:endParaRPr lang="en-IN" b="1" dirty="0">
              <a:latin typeface="+mj-lt"/>
            </a:endParaRPr>
          </a:p>
        </p:txBody>
      </p:sp>
      <p:pic>
        <p:nvPicPr>
          <p:cNvPr id="6" name="Picture 5"/>
          <p:cNvPicPr>
            <a:picLocks noChangeAspect="1"/>
          </p:cNvPicPr>
          <p:nvPr/>
        </p:nvPicPr>
        <p:blipFill rotWithShape="1">
          <a:blip r:embed="rId2"/>
          <a:srcRect l="18018" t="30299" r="36657" b="3396"/>
          <a:stretch/>
        </p:blipFill>
        <p:spPr>
          <a:xfrm>
            <a:off x="1833267" y="2567894"/>
            <a:ext cx="6159525" cy="398684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8511988" y="2817600"/>
            <a:ext cx="2554941" cy="3139321"/>
          </a:xfrm>
          <a:prstGeom prst="rect">
            <a:avLst/>
          </a:prstGeom>
          <a:noFill/>
        </p:spPr>
        <p:txBody>
          <a:bodyPr wrap="square" rtlCol="0">
            <a:spAutoFit/>
          </a:bodyPr>
          <a:lstStyle/>
          <a:p>
            <a:r>
              <a:rPr lang="en-IN" dirty="0">
                <a:latin typeface="+mj-lt"/>
              </a:rPr>
              <a:t>As the data retrieved for venues of Jalandhar was not very large , It can be observed from bar-chart that except </a:t>
            </a:r>
            <a:r>
              <a:rPr lang="en-IN" b="1" dirty="0">
                <a:latin typeface="+mj-lt"/>
              </a:rPr>
              <a:t>Sandwich Place Category</a:t>
            </a:r>
            <a:r>
              <a:rPr lang="en-IN" dirty="0">
                <a:latin typeface="+mj-lt"/>
              </a:rPr>
              <a:t>, all other </a:t>
            </a:r>
            <a:r>
              <a:rPr lang="en-IN" b="1" dirty="0">
                <a:latin typeface="+mj-lt"/>
              </a:rPr>
              <a:t>Venue Categories</a:t>
            </a:r>
            <a:r>
              <a:rPr lang="en-IN" dirty="0">
                <a:latin typeface="+mj-lt"/>
              </a:rPr>
              <a:t> have only one venue each.</a:t>
            </a:r>
            <a:endParaRPr lang="en-IN" dirty="0">
              <a:latin typeface="+mj-lt"/>
            </a:endParaRPr>
          </a:p>
        </p:txBody>
      </p:sp>
    </p:spTree>
    <p:extLst>
      <p:ext uri="{BB962C8B-B14F-4D97-AF65-F5344CB8AC3E}">
        <p14:creationId xmlns:p14="http://schemas.microsoft.com/office/powerpoint/2010/main" val="1798740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76801" y="748529"/>
            <a:ext cx="2120348" cy="954107"/>
          </a:xfrm>
          <a:prstGeom prst="rect">
            <a:avLst/>
          </a:prstGeom>
          <a:noFill/>
        </p:spPr>
        <p:txBody>
          <a:bodyPr wrap="square" rtlCol="0">
            <a:spAutoFit/>
          </a:bodyPr>
          <a:lstStyle/>
          <a:p>
            <a:r>
              <a:rPr lang="en-IN" sz="3600" b="1" dirty="0" smtClean="0">
                <a:solidFill>
                  <a:schemeClr val="accent4"/>
                </a:solidFill>
                <a:latin typeface="+mj-lt"/>
              </a:rPr>
              <a:t>Analysis</a:t>
            </a:r>
            <a:r>
              <a:rPr lang="en-IN" sz="3600" dirty="0" smtClean="0">
                <a:solidFill>
                  <a:schemeClr val="accent4"/>
                </a:solidFill>
                <a:latin typeface="+mj-lt"/>
              </a:rPr>
              <a:t> </a:t>
            </a:r>
          </a:p>
          <a:p>
            <a:r>
              <a:rPr lang="en-IN" sz="2000" dirty="0" smtClean="0">
                <a:solidFill>
                  <a:schemeClr val="accent4"/>
                </a:solidFill>
                <a:latin typeface="+mj-lt"/>
              </a:rPr>
              <a:t>  (continued)</a:t>
            </a:r>
            <a:endParaRPr lang="en-IN" sz="2000" dirty="0">
              <a:solidFill>
                <a:schemeClr val="accent4"/>
              </a:solidFill>
              <a:latin typeface="+mj-lt"/>
            </a:endParaRPr>
          </a:p>
        </p:txBody>
      </p:sp>
      <p:sp>
        <p:nvSpPr>
          <p:cNvPr id="5" name="TextBox 4"/>
          <p:cNvSpPr txBox="1"/>
          <p:nvPr/>
        </p:nvSpPr>
        <p:spPr>
          <a:xfrm>
            <a:off x="993913" y="1974574"/>
            <a:ext cx="8063426" cy="369332"/>
          </a:xfrm>
          <a:prstGeom prst="rect">
            <a:avLst/>
          </a:prstGeom>
          <a:noFill/>
        </p:spPr>
        <p:txBody>
          <a:bodyPr wrap="none" rtlCol="0">
            <a:spAutoFit/>
          </a:bodyPr>
          <a:lstStyle/>
          <a:p>
            <a:pPr algn="just"/>
            <a:r>
              <a:rPr lang="en-IN" b="1" dirty="0">
                <a:latin typeface="+mj-lt"/>
              </a:rPr>
              <a:t>The ratings are plotted on the Bar-Plot to see the most common </a:t>
            </a:r>
            <a:r>
              <a:rPr lang="en-IN" b="1" dirty="0" smtClean="0">
                <a:latin typeface="+mj-lt"/>
              </a:rPr>
              <a:t>ratings :</a:t>
            </a:r>
            <a:endParaRPr lang="en-IN" b="1" dirty="0">
              <a:latin typeface="+mj-lt"/>
            </a:endParaRPr>
          </a:p>
        </p:txBody>
      </p:sp>
      <p:pic>
        <p:nvPicPr>
          <p:cNvPr id="6" name="Picture 5"/>
          <p:cNvPicPr>
            <a:picLocks noChangeAspect="1"/>
          </p:cNvPicPr>
          <p:nvPr/>
        </p:nvPicPr>
        <p:blipFill rotWithShape="1">
          <a:blip r:embed="rId2"/>
          <a:srcRect l="10583" t="33560" r="28917" b="1222"/>
          <a:stretch/>
        </p:blipFill>
        <p:spPr>
          <a:xfrm>
            <a:off x="1583636" y="2615845"/>
            <a:ext cx="6403917" cy="3881162"/>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8511988" y="3273286"/>
            <a:ext cx="2191871" cy="1477328"/>
          </a:xfrm>
          <a:prstGeom prst="rect">
            <a:avLst/>
          </a:prstGeom>
          <a:noFill/>
        </p:spPr>
        <p:txBody>
          <a:bodyPr wrap="square" rtlCol="0">
            <a:spAutoFit/>
          </a:bodyPr>
          <a:lstStyle/>
          <a:p>
            <a:r>
              <a:rPr lang="en-IN" dirty="0">
                <a:latin typeface="+mj-lt"/>
              </a:rPr>
              <a:t>From the plot it is clear that majority venues have a rating between 3.5 to 4.</a:t>
            </a:r>
            <a:endParaRPr lang="en-IN" dirty="0">
              <a:latin typeface="+mj-lt"/>
            </a:endParaRPr>
          </a:p>
        </p:txBody>
      </p:sp>
    </p:spTree>
    <p:extLst>
      <p:ext uri="{BB962C8B-B14F-4D97-AF65-F5344CB8AC3E}">
        <p14:creationId xmlns:p14="http://schemas.microsoft.com/office/powerpoint/2010/main" val="2434338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81600" y="748529"/>
            <a:ext cx="2216427" cy="954107"/>
          </a:xfrm>
          <a:prstGeom prst="rect">
            <a:avLst/>
          </a:prstGeom>
          <a:noFill/>
        </p:spPr>
        <p:txBody>
          <a:bodyPr wrap="square" rtlCol="0">
            <a:spAutoFit/>
          </a:bodyPr>
          <a:lstStyle/>
          <a:p>
            <a:r>
              <a:rPr lang="en-IN" sz="3600" b="1" dirty="0">
                <a:solidFill>
                  <a:schemeClr val="accent4"/>
                </a:solidFill>
                <a:latin typeface="+mj-lt"/>
              </a:rPr>
              <a:t>Analysis</a:t>
            </a:r>
            <a:r>
              <a:rPr lang="en-IN" sz="3600" dirty="0">
                <a:solidFill>
                  <a:schemeClr val="accent4"/>
                </a:solidFill>
                <a:latin typeface="+mj-lt"/>
              </a:rPr>
              <a:t> </a:t>
            </a:r>
          </a:p>
          <a:p>
            <a:r>
              <a:rPr lang="en-IN" sz="2000" dirty="0" smtClean="0">
                <a:solidFill>
                  <a:schemeClr val="accent4"/>
                </a:solidFill>
                <a:latin typeface="+mj-lt"/>
              </a:rPr>
              <a:t>  (</a:t>
            </a:r>
            <a:r>
              <a:rPr lang="en-IN" sz="2000" dirty="0">
                <a:solidFill>
                  <a:schemeClr val="accent4"/>
                </a:solidFill>
                <a:latin typeface="+mj-lt"/>
              </a:rPr>
              <a:t>continued</a:t>
            </a:r>
            <a:r>
              <a:rPr lang="en-IN" sz="2000" dirty="0" smtClean="0">
                <a:solidFill>
                  <a:schemeClr val="accent4"/>
                </a:solidFill>
                <a:latin typeface="+mj-lt"/>
              </a:rPr>
              <a:t>)</a:t>
            </a:r>
            <a:endParaRPr lang="en-IN" sz="2000" dirty="0">
              <a:solidFill>
                <a:schemeClr val="accent4"/>
              </a:solidFill>
              <a:latin typeface="+mj-lt"/>
            </a:endParaRPr>
          </a:p>
        </p:txBody>
      </p:sp>
      <p:pic>
        <p:nvPicPr>
          <p:cNvPr id="5" name="Picture 4"/>
          <p:cNvPicPr>
            <a:picLocks noChangeAspect="1"/>
          </p:cNvPicPr>
          <p:nvPr/>
        </p:nvPicPr>
        <p:blipFill rotWithShape="1">
          <a:blip r:embed="rId2"/>
          <a:srcRect l="15982" t="27764" r="11805" b="1766"/>
          <a:stretch/>
        </p:blipFill>
        <p:spPr>
          <a:xfrm>
            <a:off x="1789044" y="2544418"/>
            <a:ext cx="7129842" cy="391185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789044" y="1702636"/>
            <a:ext cx="6727253" cy="615553"/>
          </a:xfrm>
          <a:prstGeom prst="rect">
            <a:avLst/>
          </a:prstGeom>
          <a:noFill/>
        </p:spPr>
        <p:txBody>
          <a:bodyPr wrap="square" rtlCol="0">
            <a:spAutoFit/>
          </a:bodyPr>
          <a:lstStyle/>
          <a:p>
            <a:pPr algn="just"/>
            <a:r>
              <a:rPr lang="en-IN" b="1" dirty="0" smtClean="0"/>
              <a:t>Venues are plotted on the basis of ratings differentiated by colour:</a:t>
            </a:r>
          </a:p>
          <a:p>
            <a:pPr algn="just"/>
            <a:r>
              <a:rPr lang="en-IN" sz="1600" dirty="0" smtClean="0">
                <a:latin typeface="+mj-lt"/>
              </a:rPr>
              <a:t>Low: dark green, Okay: green, Good: orange, Very Good: red</a:t>
            </a:r>
            <a:endParaRPr lang="en-IN" sz="1600" dirty="0">
              <a:latin typeface="+mj-lt"/>
            </a:endParaRPr>
          </a:p>
        </p:txBody>
      </p:sp>
      <p:sp>
        <p:nvSpPr>
          <p:cNvPr id="8" name="TextBox 7"/>
          <p:cNvSpPr txBox="1"/>
          <p:nvPr/>
        </p:nvSpPr>
        <p:spPr>
          <a:xfrm>
            <a:off x="9488557" y="3326296"/>
            <a:ext cx="1603513" cy="2585323"/>
          </a:xfrm>
          <a:prstGeom prst="rect">
            <a:avLst/>
          </a:prstGeom>
          <a:noFill/>
        </p:spPr>
        <p:txBody>
          <a:bodyPr wrap="square" rtlCol="0">
            <a:spAutoFit/>
          </a:bodyPr>
          <a:lstStyle/>
          <a:p>
            <a:r>
              <a:rPr lang="en-IN" dirty="0" smtClean="0">
                <a:latin typeface="+mj-lt"/>
              </a:rPr>
              <a:t>From map ,</a:t>
            </a:r>
          </a:p>
          <a:p>
            <a:r>
              <a:rPr lang="en-IN" dirty="0" smtClean="0">
                <a:latin typeface="+mj-lt"/>
              </a:rPr>
              <a:t>It </a:t>
            </a:r>
            <a:r>
              <a:rPr lang="en-IN" dirty="0">
                <a:latin typeface="+mj-lt"/>
              </a:rPr>
              <a:t>appears that many venues are located in </a:t>
            </a:r>
            <a:r>
              <a:rPr lang="en-IN" b="1" dirty="0">
                <a:latin typeface="+mj-lt"/>
              </a:rPr>
              <a:t>Model Town</a:t>
            </a:r>
            <a:r>
              <a:rPr lang="en-IN" dirty="0">
                <a:latin typeface="+mj-lt"/>
              </a:rPr>
              <a:t> with rating above 3.5</a:t>
            </a:r>
            <a:r>
              <a:rPr lang="en-IN" dirty="0"/>
              <a:t>. </a:t>
            </a:r>
            <a:endParaRPr lang="en-IN" dirty="0"/>
          </a:p>
        </p:txBody>
      </p:sp>
    </p:spTree>
    <p:extLst>
      <p:ext uri="{BB962C8B-B14F-4D97-AF65-F5344CB8AC3E}">
        <p14:creationId xmlns:p14="http://schemas.microsoft.com/office/powerpoint/2010/main" val="3019014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35071" y="748529"/>
            <a:ext cx="2615779" cy="954107"/>
          </a:xfrm>
          <a:prstGeom prst="rect">
            <a:avLst/>
          </a:prstGeom>
          <a:noFill/>
        </p:spPr>
        <p:txBody>
          <a:bodyPr wrap="square" rtlCol="0">
            <a:spAutoFit/>
          </a:bodyPr>
          <a:lstStyle/>
          <a:p>
            <a:r>
              <a:rPr lang="en-IN" sz="3600" b="1" dirty="0">
                <a:solidFill>
                  <a:schemeClr val="accent4"/>
                </a:solidFill>
                <a:latin typeface="+mj-lt"/>
              </a:rPr>
              <a:t>Analysis</a:t>
            </a:r>
            <a:r>
              <a:rPr lang="en-IN" sz="3600" b="1" dirty="0">
                <a:solidFill>
                  <a:schemeClr val="accent4"/>
                </a:solidFill>
              </a:rPr>
              <a:t> </a:t>
            </a:r>
          </a:p>
          <a:p>
            <a:r>
              <a:rPr lang="en-IN" sz="2000" dirty="0" smtClean="0">
                <a:solidFill>
                  <a:schemeClr val="accent4"/>
                </a:solidFill>
              </a:rPr>
              <a:t>   (</a:t>
            </a:r>
            <a:r>
              <a:rPr lang="en-IN" sz="2000" dirty="0">
                <a:solidFill>
                  <a:schemeClr val="accent4"/>
                </a:solidFill>
              </a:rPr>
              <a:t>continued</a:t>
            </a:r>
            <a:r>
              <a:rPr lang="en-IN" sz="2000" dirty="0" smtClean="0">
                <a:solidFill>
                  <a:schemeClr val="accent4"/>
                </a:solidFill>
              </a:rPr>
              <a:t>)</a:t>
            </a:r>
            <a:endParaRPr lang="en-IN" sz="2000" dirty="0">
              <a:solidFill>
                <a:schemeClr val="accent4"/>
              </a:solidFill>
            </a:endParaRPr>
          </a:p>
        </p:txBody>
      </p:sp>
      <p:pic>
        <p:nvPicPr>
          <p:cNvPr id="5" name="Picture 4"/>
          <p:cNvPicPr>
            <a:picLocks noChangeAspect="1"/>
          </p:cNvPicPr>
          <p:nvPr/>
        </p:nvPicPr>
        <p:blipFill rotWithShape="1">
          <a:blip r:embed="rId2"/>
          <a:srcRect l="17917" t="30118" r="37425" b="4412"/>
          <a:stretch/>
        </p:blipFill>
        <p:spPr>
          <a:xfrm>
            <a:off x="2419107" y="2588654"/>
            <a:ext cx="4820761" cy="397351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169894" y="1702636"/>
            <a:ext cx="6575612" cy="646331"/>
          </a:xfrm>
          <a:prstGeom prst="rect">
            <a:avLst/>
          </a:prstGeom>
          <a:noFill/>
        </p:spPr>
        <p:txBody>
          <a:bodyPr wrap="square" rtlCol="0">
            <a:spAutoFit/>
          </a:bodyPr>
          <a:lstStyle/>
          <a:p>
            <a:r>
              <a:rPr lang="en-IN" b="1" dirty="0" smtClean="0">
                <a:latin typeface="+mj-lt"/>
              </a:rPr>
              <a:t>A scatter plot is plotted between </a:t>
            </a:r>
            <a:r>
              <a:rPr lang="en-IN" b="1" dirty="0">
                <a:latin typeface="+mj-lt"/>
              </a:rPr>
              <a:t>the price and the count of venues with that average </a:t>
            </a:r>
            <a:r>
              <a:rPr lang="en-IN" b="1" dirty="0" smtClean="0">
                <a:latin typeface="+mj-lt"/>
              </a:rPr>
              <a:t>price :</a:t>
            </a:r>
            <a:endParaRPr lang="en-IN" b="1" dirty="0">
              <a:latin typeface="+mj-lt"/>
            </a:endParaRPr>
          </a:p>
        </p:txBody>
      </p:sp>
      <p:sp>
        <p:nvSpPr>
          <p:cNvPr id="8" name="TextBox 7"/>
          <p:cNvSpPr txBox="1"/>
          <p:nvPr/>
        </p:nvSpPr>
        <p:spPr>
          <a:xfrm>
            <a:off x="7853082" y="3563470"/>
            <a:ext cx="2447365" cy="1754326"/>
          </a:xfrm>
          <a:prstGeom prst="rect">
            <a:avLst/>
          </a:prstGeom>
          <a:noFill/>
        </p:spPr>
        <p:txBody>
          <a:bodyPr wrap="square" rtlCol="0">
            <a:spAutoFit/>
          </a:bodyPr>
          <a:lstStyle/>
          <a:p>
            <a:r>
              <a:rPr lang="en-IN" dirty="0">
                <a:latin typeface="+mj-lt"/>
              </a:rPr>
              <a:t>From the </a:t>
            </a:r>
            <a:r>
              <a:rPr lang="en-IN" dirty="0" smtClean="0">
                <a:latin typeface="+mj-lt"/>
              </a:rPr>
              <a:t>plot </a:t>
            </a:r>
            <a:r>
              <a:rPr lang="en-IN" dirty="0">
                <a:latin typeface="+mj-lt"/>
              </a:rPr>
              <a:t>we can see that a most venues have an average price between Rs 200 and Rs 300.</a:t>
            </a:r>
            <a:endParaRPr lang="en-IN" dirty="0">
              <a:latin typeface="+mj-lt"/>
            </a:endParaRPr>
          </a:p>
        </p:txBody>
      </p:sp>
    </p:spTree>
    <p:extLst>
      <p:ext uri="{BB962C8B-B14F-4D97-AF65-F5344CB8AC3E}">
        <p14:creationId xmlns:p14="http://schemas.microsoft.com/office/powerpoint/2010/main" val="19255916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63672" y="748529"/>
            <a:ext cx="2532162" cy="954107"/>
          </a:xfrm>
          <a:prstGeom prst="rect">
            <a:avLst/>
          </a:prstGeom>
          <a:noFill/>
        </p:spPr>
        <p:txBody>
          <a:bodyPr wrap="square" rtlCol="0">
            <a:spAutoFit/>
          </a:bodyPr>
          <a:lstStyle/>
          <a:p>
            <a:r>
              <a:rPr lang="en-IN" sz="3600" b="1" dirty="0">
                <a:solidFill>
                  <a:schemeClr val="accent4"/>
                </a:solidFill>
                <a:latin typeface="+mj-lt"/>
              </a:rPr>
              <a:t>Analysis</a:t>
            </a:r>
            <a:r>
              <a:rPr lang="en-IN" sz="2800" dirty="0">
                <a:solidFill>
                  <a:schemeClr val="accent4"/>
                </a:solidFill>
              </a:rPr>
              <a:t> </a:t>
            </a:r>
          </a:p>
          <a:p>
            <a:r>
              <a:rPr lang="en-IN" sz="2000" dirty="0" smtClean="0">
                <a:solidFill>
                  <a:schemeClr val="accent4"/>
                </a:solidFill>
                <a:latin typeface="+mj-lt"/>
              </a:rPr>
              <a:t>  (</a:t>
            </a:r>
            <a:r>
              <a:rPr lang="en-IN" sz="2000" dirty="0">
                <a:solidFill>
                  <a:schemeClr val="accent4"/>
                </a:solidFill>
                <a:latin typeface="+mj-lt"/>
              </a:rPr>
              <a:t>continued</a:t>
            </a:r>
            <a:r>
              <a:rPr lang="en-IN" sz="2000" dirty="0" smtClean="0">
                <a:solidFill>
                  <a:schemeClr val="accent4"/>
                </a:solidFill>
                <a:latin typeface="+mj-lt"/>
              </a:rPr>
              <a:t>)</a:t>
            </a:r>
            <a:endParaRPr lang="en-IN" sz="2000" dirty="0">
              <a:solidFill>
                <a:schemeClr val="accent4"/>
              </a:solidFill>
              <a:latin typeface="+mj-lt"/>
            </a:endParaRPr>
          </a:p>
        </p:txBody>
      </p:sp>
      <p:pic>
        <p:nvPicPr>
          <p:cNvPr id="5" name="Picture 4"/>
          <p:cNvPicPr>
            <a:picLocks noChangeAspect="1"/>
          </p:cNvPicPr>
          <p:nvPr/>
        </p:nvPicPr>
        <p:blipFill rotWithShape="1">
          <a:blip r:embed="rId2"/>
          <a:srcRect l="15963" t="27574" r="11176" b="1103"/>
          <a:stretch/>
        </p:blipFill>
        <p:spPr>
          <a:xfrm>
            <a:off x="1976718" y="2656742"/>
            <a:ext cx="6952130" cy="38261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882588" y="1702636"/>
            <a:ext cx="8148918" cy="923330"/>
          </a:xfrm>
          <a:prstGeom prst="rect">
            <a:avLst/>
          </a:prstGeom>
          <a:noFill/>
        </p:spPr>
        <p:txBody>
          <a:bodyPr wrap="square" rtlCol="0">
            <a:spAutoFit/>
          </a:bodyPr>
          <a:lstStyle/>
          <a:p>
            <a:pPr algn="just"/>
            <a:r>
              <a:rPr lang="en-IN" dirty="0" smtClean="0"/>
              <a:t>We </a:t>
            </a:r>
            <a:r>
              <a:rPr lang="en-IN" dirty="0"/>
              <a:t>use the </a:t>
            </a:r>
            <a:r>
              <a:rPr lang="en-IN" b="1" dirty="0"/>
              <a:t>Price_range column</a:t>
            </a:r>
            <a:r>
              <a:rPr lang="en-IN" dirty="0"/>
              <a:t> to plot the venues on a map. Venues </a:t>
            </a:r>
            <a:r>
              <a:rPr lang="en-IN" dirty="0" smtClean="0"/>
              <a:t>with</a:t>
            </a:r>
            <a:r>
              <a:rPr lang="en-IN" dirty="0"/>
              <a:t> </a:t>
            </a:r>
            <a:r>
              <a:rPr lang="en-IN" b="1" dirty="0"/>
              <a:t>lower price range</a:t>
            </a:r>
            <a:r>
              <a:rPr lang="en-IN" dirty="0"/>
              <a:t> are represented with </a:t>
            </a:r>
            <a:r>
              <a:rPr lang="en-IN" b="1" dirty="0"/>
              <a:t>green </a:t>
            </a:r>
            <a:r>
              <a:rPr lang="en-IN" b="1" dirty="0" smtClean="0"/>
              <a:t>colour</a:t>
            </a:r>
            <a:r>
              <a:rPr lang="en-IN" dirty="0"/>
              <a:t> and </a:t>
            </a:r>
            <a:r>
              <a:rPr lang="en-IN" b="1" dirty="0"/>
              <a:t>high price range</a:t>
            </a:r>
            <a:r>
              <a:rPr lang="en-IN" dirty="0"/>
              <a:t> with </a:t>
            </a:r>
            <a:r>
              <a:rPr lang="en-IN" b="1" dirty="0"/>
              <a:t>red </a:t>
            </a:r>
            <a:r>
              <a:rPr lang="en-IN" b="1" dirty="0" smtClean="0"/>
              <a:t>colour</a:t>
            </a:r>
            <a:r>
              <a:rPr lang="en-IN" dirty="0" smtClean="0"/>
              <a:t>.</a:t>
            </a:r>
            <a:endParaRPr lang="en-IN" dirty="0"/>
          </a:p>
        </p:txBody>
      </p:sp>
      <p:sp>
        <p:nvSpPr>
          <p:cNvPr id="8" name="TextBox 7"/>
          <p:cNvSpPr txBox="1"/>
          <p:nvPr/>
        </p:nvSpPr>
        <p:spPr>
          <a:xfrm>
            <a:off x="9345707" y="3388658"/>
            <a:ext cx="2084294" cy="286232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mj-lt"/>
              </a:rPr>
              <a:t>Venues with good ratings are located in Model Town</a:t>
            </a:r>
            <a:r>
              <a:rPr lang="en-IN" dirty="0" smtClean="0">
                <a:latin typeface="+mj-lt"/>
              </a:rPr>
              <a:t>.</a:t>
            </a:r>
          </a:p>
          <a:p>
            <a:endParaRPr lang="en-IN" dirty="0">
              <a:latin typeface="+mj-lt"/>
            </a:endParaRPr>
          </a:p>
          <a:p>
            <a:pPr marL="285750" indent="-285750">
              <a:buFont typeface="Arial" panose="020B0604020202020204" pitchFamily="34" charset="0"/>
              <a:buChar char="•"/>
            </a:pPr>
            <a:r>
              <a:rPr lang="en-IN" dirty="0">
                <a:latin typeface="+mj-lt"/>
              </a:rPr>
              <a:t>Model Town seems to have average to high priced venues.</a:t>
            </a:r>
          </a:p>
        </p:txBody>
      </p:sp>
    </p:spTree>
    <p:extLst>
      <p:ext uri="{BB962C8B-B14F-4D97-AF65-F5344CB8AC3E}">
        <p14:creationId xmlns:p14="http://schemas.microsoft.com/office/powerpoint/2010/main" val="1847199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04765" y="748529"/>
            <a:ext cx="3601009" cy="1754326"/>
          </a:xfrm>
          <a:prstGeom prst="rect">
            <a:avLst/>
          </a:prstGeom>
          <a:noFill/>
        </p:spPr>
        <p:txBody>
          <a:bodyPr wrap="square" rtlCol="0">
            <a:spAutoFit/>
          </a:bodyPr>
          <a:lstStyle/>
          <a:p>
            <a:r>
              <a:rPr lang="en-IN" sz="3600" b="1" dirty="0">
                <a:solidFill>
                  <a:schemeClr val="accent4"/>
                </a:solidFill>
                <a:latin typeface="+mj-lt"/>
              </a:rPr>
              <a:t>Steps </a:t>
            </a:r>
            <a:r>
              <a:rPr lang="en-IN" sz="3600" b="1" dirty="0" smtClean="0">
                <a:solidFill>
                  <a:schemeClr val="accent4"/>
                </a:solidFill>
                <a:latin typeface="+mj-lt"/>
              </a:rPr>
              <a:t>Involved</a:t>
            </a:r>
          </a:p>
          <a:p>
            <a:r>
              <a:rPr lang="en-IN" sz="3600" b="1" dirty="0" smtClean="0">
                <a:solidFill>
                  <a:schemeClr val="accent4"/>
                </a:solidFill>
                <a:latin typeface="+mj-lt"/>
              </a:rPr>
              <a:t>  in Machine</a:t>
            </a:r>
          </a:p>
          <a:p>
            <a:r>
              <a:rPr lang="en-IN" sz="3600" b="1" dirty="0" smtClean="0">
                <a:solidFill>
                  <a:schemeClr val="accent4"/>
                </a:solidFill>
                <a:latin typeface="+mj-lt"/>
              </a:rPr>
              <a:t>  Learning</a:t>
            </a:r>
            <a:endParaRPr lang="en-IN" sz="3600" b="1" dirty="0">
              <a:solidFill>
                <a:schemeClr val="accent4"/>
              </a:solidFill>
              <a:latin typeface="+mj-lt"/>
            </a:endParaRPr>
          </a:p>
        </p:txBody>
      </p:sp>
      <p:graphicFrame>
        <p:nvGraphicFramePr>
          <p:cNvPr id="15" name="Diagram 14"/>
          <p:cNvGraphicFramePr/>
          <p:nvPr>
            <p:extLst>
              <p:ext uri="{D42A27DB-BD31-4B8C-83A1-F6EECF244321}">
                <p14:modId xmlns:p14="http://schemas.microsoft.com/office/powerpoint/2010/main" val="3450403198"/>
              </p:ext>
            </p:extLst>
          </p:nvPr>
        </p:nvGraphicFramePr>
        <p:xfrm>
          <a:off x="1358153" y="2904565"/>
          <a:ext cx="9668435" cy="297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495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082989" y="748529"/>
            <a:ext cx="2556572" cy="646331"/>
          </a:xfrm>
          <a:prstGeom prst="rect">
            <a:avLst/>
          </a:prstGeom>
          <a:noFill/>
        </p:spPr>
        <p:txBody>
          <a:bodyPr wrap="square" rtlCol="0">
            <a:spAutoFit/>
          </a:bodyPr>
          <a:lstStyle/>
          <a:p>
            <a:r>
              <a:rPr lang="en-IN" sz="3600" b="1" dirty="0" smtClean="0">
                <a:solidFill>
                  <a:schemeClr val="accent4"/>
                </a:solidFill>
                <a:latin typeface="+mj-lt"/>
              </a:rPr>
              <a:t>Clustering</a:t>
            </a:r>
            <a:endParaRPr lang="en-IN" sz="3600" b="1" dirty="0">
              <a:solidFill>
                <a:schemeClr val="accent4"/>
              </a:solidFill>
              <a:latin typeface="+mj-lt"/>
            </a:endParaRPr>
          </a:p>
        </p:txBody>
      </p:sp>
      <p:pic>
        <p:nvPicPr>
          <p:cNvPr id="5" name="Picture 4"/>
          <p:cNvPicPr>
            <a:picLocks noChangeAspect="1"/>
          </p:cNvPicPr>
          <p:nvPr/>
        </p:nvPicPr>
        <p:blipFill rotWithShape="1">
          <a:blip r:embed="rId2"/>
          <a:srcRect l="11107" t="56250" r="12620" b="29044"/>
          <a:stretch/>
        </p:blipFill>
        <p:spPr>
          <a:xfrm>
            <a:off x="1411941" y="4179301"/>
            <a:ext cx="9386047" cy="107576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411941" y="1855694"/>
            <a:ext cx="9022977" cy="1754326"/>
          </a:xfrm>
          <a:prstGeom prst="rect">
            <a:avLst/>
          </a:prstGeom>
          <a:noFill/>
        </p:spPr>
        <p:txBody>
          <a:bodyPr wrap="square" rtlCol="0">
            <a:spAutoFit/>
          </a:bodyPr>
          <a:lstStyle/>
          <a:p>
            <a:pPr algn="just"/>
            <a:r>
              <a:rPr lang="en-IN" dirty="0" smtClean="0">
                <a:latin typeface="+mj-lt"/>
              </a:rPr>
              <a:t>We </a:t>
            </a:r>
            <a:r>
              <a:rPr lang="en-IN" dirty="0">
                <a:latin typeface="+mj-lt"/>
              </a:rPr>
              <a:t>cluster all these venues based on their Price range, Location and more to identify similar venues and the relationship amongst them. </a:t>
            </a:r>
            <a:r>
              <a:rPr lang="en-IN" dirty="0" smtClean="0">
                <a:latin typeface="+mj-lt"/>
              </a:rPr>
              <a:t>We </a:t>
            </a:r>
            <a:r>
              <a:rPr lang="en-IN" dirty="0">
                <a:latin typeface="+mj-lt"/>
              </a:rPr>
              <a:t>cluster the venues into two separate groups</a:t>
            </a:r>
            <a:r>
              <a:rPr lang="en-IN" dirty="0" smtClean="0">
                <a:latin typeface="+mj-lt"/>
              </a:rPr>
              <a:t>.</a:t>
            </a:r>
          </a:p>
          <a:p>
            <a:pPr algn="just"/>
            <a:endParaRPr lang="en-IN" dirty="0" smtClean="0">
              <a:latin typeface="+mj-lt"/>
            </a:endParaRPr>
          </a:p>
          <a:p>
            <a:pPr algn="just"/>
            <a:endParaRPr lang="en-IN" dirty="0">
              <a:latin typeface="+mj-lt"/>
            </a:endParaRPr>
          </a:p>
          <a:p>
            <a:pPr algn="just"/>
            <a:r>
              <a:rPr lang="en-IN" b="1" dirty="0" smtClean="0">
                <a:latin typeface="+mj-lt"/>
              </a:rPr>
              <a:t>Algorithm Used : K-means Clustering</a:t>
            </a:r>
            <a:endParaRPr lang="en-IN" b="1" dirty="0">
              <a:latin typeface="+mj-lt"/>
            </a:endParaRPr>
          </a:p>
        </p:txBody>
      </p:sp>
    </p:spTree>
    <p:extLst>
      <p:ext uri="{BB962C8B-B14F-4D97-AF65-F5344CB8AC3E}">
        <p14:creationId xmlns:p14="http://schemas.microsoft.com/office/powerpoint/2010/main" val="1609868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54388" y="748529"/>
            <a:ext cx="3107901" cy="954107"/>
          </a:xfrm>
          <a:prstGeom prst="rect">
            <a:avLst/>
          </a:prstGeom>
          <a:noFill/>
        </p:spPr>
        <p:txBody>
          <a:bodyPr wrap="square" rtlCol="0">
            <a:spAutoFit/>
          </a:bodyPr>
          <a:lstStyle/>
          <a:p>
            <a:r>
              <a:rPr lang="en-IN" sz="3600" b="1" dirty="0">
                <a:solidFill>
                  <a:schemeClr val="accent4"/>
                </a:solidFill>
                <a:latin typeface="+mj-lt"/>
              </a:rPr>
              <a:t>Clustering</a:t>
            </a:r>
          </a:p>
          <a:p>
            <a:r>
              <a:rPr lang="en-IN" sz="2000" dirty="0" smtClean="0">
                <a:solidFill>
                  <a:schemeClr val="accent4"/>
                </a:solidFill>
                <a:latin typeface="+mj-lt"/>
              </a:rPr>
              <a:t>     (continued)</a:t>
            </a:r>
            <a:endParaRPr lang="en-IN" sz="2000" dirty="0">
              <a:solidFill>
                <a:schemeClr val="accent4"/>
              </a:solidFill>
              <a:latin typeface="+mj-lt"/>
            </a:endParaRPr>
          </a:p>
        </p:txBody>
      </p:sp>
      <p:pic>
        <p:nvPicPr>
          <p:cNvPr id="5" name="Picture 4"/>
          <p:cNvPicPr>
            <a:picLocks noChangeAspect="1"/>
          </p:cNvPicPr>
          <p:nvPr/>
        </p:nvPicPr>
        <p:blipFill rotWithShape="1">
          <a:blip r:embed="rId2"/>
          <a:srcRect l="10796" t="37315" r="11175" b="5148"/>
          <a:stretch/>
        </p:blipFill>
        <p:spPr>
          <a:xfrm>
            <a:off x="1425387" y="2528047"/>
            <a:ext cx="8861613" cy="367375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425387" y="1855694"/>
            <a:ext cx="4899098" cy="369332"/>
          </a:xfrm>
          <a:prstGeom prst="rect">
            <a:avLst/>
          </a:prstGeom>
          <a:noFill/>
        </p:spPr>
        <p:txBody>
          <a:bodyPr wrap="none" rtlCol="0">
            <a:spAutoFit/>
          </a:bodyPr>
          <a:lstStyle/>
          <a:p>
            <a:r>
              <a:rPr lang="en-IN" b="1" dirty="0" smtClean="0">
                <a:latin typeface="+mj-lt"/>
              </a:rPr>
              <a:t>Venues labelled using K-means algorithm:</a:t>
            </a:r>
            <a:endParaRPr lang="en-IN" b="1" dirty="0">
              <a:latin typeface="+mj-lt"/>
            </a:endParaRPr>
          </a:p>
        </p:txBody>
      </p:sp>
    </p:spTree>
    <p:extLst>
      <p:ext uri="{BB962C8B-B14F-4D97-AF65-F5344CB8AC3E}">
        <p14:creationId xmlns:p14="http://schemas.microsoft.com/office/powerpoint/2010/main" val="2743129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88859" y="748529"/>
            <a:ext cx="2608729" cy="954107"/>
          </a:xfrm>
          <a:prstGeom prst="rect">
            <a:avLst/>
          </a:prstGeom>
          <a:noFill/>
        </p:spPr>
        <p:txBody>
          <a:bodyPr wrap="square" rtlCol="0">
            <a:spAutoFit/>
          </a:bodyPr>
          <a:lstStyle/>
          <a:p>
            <a:r>
              <a:rPr lang="en-IN" sz="3600" b="1" dirty="0" smtClean="0">
                <a:solidFill>
                  <a:schemeClr val="accent4"/>
                </a:solidFill>
                <a:latin typeface="+mj-lt"/>
              </a:rPr>
              <a:t>Clustering</a:t>
            </a:r>
            <a:endParaRPr lang="en-IN" sz="3600" b="1" dirty="0">
              <a:solidFill>
                <a:schemeClr val="accent4"/>
              </a:solidFill>
              <a:latin typeface="+mj-lt"/>
            </a:endParaRPr>
          </a:p>
          <a:p>
            <a:r>
              <a:rPr lang="en-IN" sz="2000" dirty="0" smtClean="0">
                <a:solidFill>
                  <a:schemeClr val="accent4"/>
                </a:solidFill>
                <a:latin typeface="+mj-lt"/>
              </a:rPr>
              <a:t>     (</a:t>
            </a:r>
            <a:r>
              <a:rPr lang="en-IN" sz="2000" dirty="0">
                <a:solidFill>
                  <a:schemeClr val="accent4"/>
                </a:solidFill>
                <a:latin typeface="+mj-lt"/>
              </a:rPr>
              <a:t>continued</a:t>
            </a:r>
            <a:r>
              <a:rPr lang="en-IN" sz="2000" dirty="0" smtClean="0">
                <a:solidFill>
                  <a:schemeClr val="accent4"/>
                </a:solidFill>
                <a:latin typeface="+mj-lt"/>
              </a:rPr>
              <a:t>)</a:t>
            </a:r>
            <a:endParaRPr lang="en-IN" sz="2000" dirty="0">
              <a:solidFill>
                <a:schemeClr val="accent4"/>
              </a:solidFill>
              <a:latin typeface="+mj-lt"/>
            </a:endParaRPr>
          </a:p>
        </p:txBody>
      </p:sp>
      <p:pic>
        <p:nvPicPr>
          <p:cNvPr id="5" name="Picture 4"/>
          <p:cNvPicPr>
            <a:picLocks noChangeAspect="1"/>
          </p:cNvPicPr>
          <p:nvPr/>
        </p:nvPicPr>
        <p:blipFill rotWithShape="1">
          <a:blip r:embed="rId2"/>
          <a:srcRect l="10589" t="35663" r="10864" b="6800"/>
          <a:stretch/>
        </p:blipFill>
        <p:spPr>
          <a:xfrm>
            <a:off x="1733797" y="1896035"/>
            <a:ext cx="7901544" cy="325418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10590" t="37684" r="11278" b="44853"/>
          <a:stretch/>
        </p:blipFill>
        <p:spPr>
          <a:xfrm>
            <a:off x="1733797" y="5343623"/>
            <a:ext cx="7898663" cy="1277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4101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446059" y="748529"/>
            <a:ext cx="1720609" cy="646331"/>
          </a:xfrm>
          <a:prstGeom prst="rect">
            <a:avLst/>
          </a:prstGeom>
          <a:noFill/>
        </p:spPr>
        <p:txBody>
          <a:bodyPr wrap="square" rtlCol="0">
            <a:spAutoFit/>
          </a:bodyPr>
          <a:lstStyle/>
          <a:p>
            <a:r>
              <a:rPr lang="en-IN" sz="3600" b="1" dirty="0" smtClean="0">
                <a:solidFill>
                  <a:schemeClr val="accent4"/>
                </a:solidFill>
                <a:latin typeface="+mj-lt"/>
              </a:rPr>
              <a:t>Results</a:t>
            </a:r>
            <a:endParaRPr lang="en-IN" sz="3600" b="1" dirty="0">
              <a:solidFill>
                <a:schemeClr val="accent4"/>
              </a:solidFill>
              <a:latin typeface="+mj-lt"/>
            </a:endParaRPr>
          </a:p>
        </p:txBody>
      </p:sp>
      <p:sp>
        <p:nvSpPr>
          <p:cNvPr id="5" name="TextBox 4"/>
          <p:cNvSpPr txBox="1"/>
          <p:nvPr/>
        </p:nvSpPr>
        <p:spPr>
          <a:xfrm>
            <a:off x="1479176" y="1640542"/>
            <a:ext cx="8552330" cy="5078313"/>
          </a:xfrm>
          <a:prstGeom prst="rect">
            <a:avLst/>
          </a:prstGeom>
          <a:noFill/>
        </p:spPr>
        <p:txBody>
          <a:bodyPr wrap="square" rtlCol="0">
            <a:spAutoFit/>
          </a:bodyPr>
          <a:lstStyle/>
          <a:p>
            <a:pPr algn="just"/>
            <a:r>
              <a:rPr lang="en-IN" dirty="0">
                <a:latin typeface="+mj-lt"/>
              </a:rPr>
              <a:t>Based on our </a:t>
            </a:r>
            <a:r>
              <a:rPr lang="en-IN" dirty="0" smtClean="0">
                <a:latin typeface="+mj-lt"/>
              </a:rPr>
              <a:t>analysis, </a:t>
            </a:r>
            <a:r>
              <a:rPr lang="en-IN" dirty="0">
                <a:latin typeface="+mj-lt"/>
              </a:rPr>
              <a:t>we can draw a number of conclusions that will be useful to aid any visitor visiting </a:t>
            </a:r>
            <a:r>
              <a:rPr lang="en-IN" b="1" dirty="0">
                <a:latin typeface="+mj-lt"/>
              </a:rPr>
              <a:t>Jalandhar, India</a:t>
            </a:r>
            <a:r>
              <a:rPr lang="en-IN" dirty="0" smtClean="0">
                <a:latin typeface="+mj-lt"/>
              </a:rPr>
              <a:t>.</a:t>
            </a:r>
          </a:p>
          <a:p>
            <a:pPr algn="just"/>
            <a:endParaRPr lang="en-IN" dirty="0">
              <a:latin typeface="+mj-lt"/>
            </a:endParaRPr>
          </a:p>
          <a:p>
            <a:pPr algn="just"/>
            <a:r>
              <a:rPr lang="en-IN" dirty="0">
                <a:latin typeface="+mj-lt"/>
              </a:rPr>
              <a:t>After collecting data from the </a:t>
            </a:r>
            <a:r>
              <a:rPr lang="en-IN" b="1" dirty="0">
                <a:latin typeface="+mj-lt"/>
              </a:rPr>
              <a:t>Foursquare and Zomato APIs</a:t>
            </a:r>
            <a:r>
              <a:rPr lang="en-IN" dirty="0">
                <a:latin typeface="+mj-lt"/>
              </a:rPr>
              <a:t>, we got a list of </a:t>
            </a:r>
            <a:r>
              <a:rPr lang="en-IN" b="1" dirty="0">
                <a:latin typeface="+mj-lt"/>
              </a:rPr>
              <a:t>29 different venues</a:t>
            </a:r>
            <a:r>
              <a:rPr lang="en-IN" dirty="0">
                <a:latin typeface="+mj-lt"/>
              </a:rPr>
              <a:t>. However, not all venues from the two APIs were identical. Hence, we had to inspect their latitude and longitude values as well as names to combine them and remove all the outliers. This resulted in a total venue count of 10</a:t>
            </a:r>
            <a:r>
              <a:rPr lang="en-IN" dirty="0" smtClean="0">
                <a:latin typeface="+mj-lt"/>
              </a:rPr>
              <a:t>.</a:t>
            </a:r>
          </a:p>
          <a:p>
            <a:pPr algn="just"/>
            <a:endParaRPr lang="en-IN" dirty="0">
              <a:latin typeface="+mj-lt"/>
            </a:endParaRPr>
          </a:p>
          <a:p>
            <a:pPr algn="just"/>
            <a:r>
              <a:rPr lang="en-IN" dirty="0">
                <a:latin typeface="+mj-lt"/>
              </a:rPr>
              <a:t>We identified that from the total set of venues, majority of them were </a:t>
            </a:r>
            <a:r>
              <a:rPr lang="en-IN" b="1" dirty="0">
                <a:latin typeface="+mj-lt"/>
              </a:rPr>
              <a:t>Sandwich and Pizza Places</a:t>
            </a:r>
            <a:r>
              <a:rPr lang="en-IN" dirty="0" smtClean="0">
                <a:latin typeface="+mj-lt"/>
              </a:rPr>
              <a:t>.</a:t>
            </a:r>
          </a:p>
          <a:p>
            <a:pPr algn="just"/>
            <a:endParaRPr lang="en-IN" dirty="0">
              <a:latin typeface="+mj-lt"/>
            </a:endParaRPr>
          </a:p>
          <a:p>
            <a:pPr algn="just"/>
            <a:r>
              <a:rPr lang="en-IN" dirty="0">
                <a:latin typeface="+mj-lt"/>
              </a:rPr>
              <a:t>While the complete range of ratings range from 1 to 5, the majority venues have ratings close to 4. This means that most restaurants provide good quality food which is liked by the people of the city, thus indicating the high rating. When we plot these venues on the map, we discover that there is cluster of venues around </a:t>
            </a:r>
            <a:r>
              <a:rPr lang="en-IN" b="1" dirty="0">
                <a:latin typeface="+mj-lt"/>
              </a:rPr>
              <a:t>Model Town</a:t>
            </a:r>
            <a:r>
              <a:rPr lang="en-IN" dirty="0">
                <a:latin typeface="+mj-lt"/>
              </a:rPr>
              <a:t>. The cluster also have high rating (more than 3</a:t>
            </a:r>
            <a:r>
              <a:rPr lang="en-IN" dirty="0" smtClean="0">
                <a:latin typeface="+mj-lt"/>
              </a:rPr>
              <a:t>).</a:t>
            </a:r>
            <a:endParaRPr lang="en-IN" dirty="0">
              <a:latin typeface="+mj-lt"/>
            </a:endParaRPr>
          </a:p>
        </p:txBody>
      </p:sp>
    </p:spTree>
    <p:extLst>
      <p:ext uri="{BB962C8B-B14F-4D97-AF65-F5344CB8AC3E}">
        <p14:creationId xmlns:p14="http://schemas.microsoft.com/office/powerpoint/2010/main" val="32819655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486400" y="847165"/>
            <a:ext cx="1680268" cy="923330"/>
          </a:xfrm>
          <a:prstGeom prst="rect">
            <a:avLst/>
          </a:prstGeom>
          <a:noFill/>
        </p:spPr>
        <p:txBody>
          <a:bodyPr wrap="none" rtlCol="0">
            <a:spAutoFit/>
          </a:bodyPr>
          <a:lstStyle/>
          <a:p>
            <a:r>
              <a:rPr lang="en-IN" sz="3600" b="1" dirty="0" smtClean="0">
                <a:solidFill>
                  <a:schemeClr val="accent4"/>
                </a:solidFill>
                <a:latin typeface="+mj-lt"/>
              </a:rPr>
              <a:t>Results</a:t>
            </a:r>
          </a:p>
          <a:p>
            <a:r>
              <a:rPr lang="en-IN" dirty="0" smtClean="0">
                <a:solidFill>
                  <a:schemeClr val="accent4"/>
                </a:solidFill>
                <a:latin typeface="+mj-lt"/>
              </a:rPr>
              <a:t>(continued)</a:t>
            </a:r>
            <a:endParaRPr lang="en-IN" dirty="0">
              <a:solidFill>
                <a:schemeClr val="accent4"/>
              </a:solidFill>
              <a:latin typeface="+mj-lt"/>
            </a:endParaRPr>
          </a:p>
        </p:txBody>
      </p:sp>
      <p:sp>
        <p:nvSpPr>
          <p:cNvPr id="5" name="TextBox 4"/>
          <p:cNvSpPr txBox="1"/>
          <p:nvPr/>
        </p:nvSpPr>
        <p:spPr>
          <a:xfrm>
            <a:off x="1519518" y="1990164"/>
            <a:ext cx="8511988" cy="3970318"/>
          </a:xfrm>
          <a:prstGeom prst="rect">
            <a:avLst/>
          </a:prstGeom>
          <a:noFill/>
        </p:spPr>
        <p:txBody>
          <a:bodyPr wrap="square" rtlCol="0">
            <a:spAutoFit/>
          </a:bodyPr>
          <a:lstStyle/>
          <a:p>
            <a:pPr algn="just"/>
            <a:r>
              <a:rPr lang="en-IN" dirty="0" smtClean="0">
                <a:latin typeface="+mj-lt"/>
              </a:rPr>
              <a:t>When </a:t>
            </a:r>
            <a:r>
              <a:rPr lang="en-IN" dirty="0">
                <a:latin typeface="+mj-lt"/>
              </a:rPr>
              <a:t>we take a look at the price values of each venue, we explore that many venues have prices which are in the range of </a:t>
            </a:r>
            <a:r>
              <a:rPr lang="en-IN" b="1" dirty="0">
                <a:latin typeface="+mj-lt"/>
              </a:rPr>
              <a:t>Rs 200 to Rs 300</a:t>
            </a:r>
            <a:r>
              <a:rPr lang="en-IN" dirty="0">
                <a:latin typeface="+mj-lt"/>
              </a:rPr>
              <a:t> for one person. Also , it's been observed that Model Town seems to have average to high priced venues</a:t>
            </a:r>
            <a:r>
              <a:rPr lang="en-IN" dirty="0" smtClean="0">
                <a:latin typeface="+mj-lt"/>
              </a:rPr>
              <a:t>.</a:t>
            </a:r>
          </a:p>
          <a:p>
            <a:pPr algn="just"/>
            <a:endParaRPr lang="en-IN" dirty="0">
              <a:latin typeface="+mj-lt"/>
            </a:endParaRPr>
          </a:p>
          <a:p>
            <a:pPr algn="just"/>
            <a:r>
              <a:rPr lang="en-IN" dirty="0">
                <a:latin typeface="+mj-lt"/>
              </a:rPr>
              <a:t>Finally, through clusters we identified that there are many venues which are relatively lower priced but have an average rating of </a:t>
            </a:r>
            <a:r>
              <a:rPr lang="en-IN" b="1" dirty="0">
                <a:latin typeface="+mj-lt"/>
              </a:rPr>
              <a:t>3.88</a:t>
            </a:r>
            <a:r>
              <a:rPr lang="en-IN" dirty="0" smtClean="0">
                <a:latin typeface="+mj-lt"/>
              </a:rPr>
              <a:t>.</a:t>
            </a:r>
          </a:p>
          <a:p>
            <a:pPr algn="just"/>
            <a:endParaRPr lang="en-IN" dirty="0">
              <a:latin typeface="+mj-lt"/>
            </a:endParaRPr>
          </a:p>
          <a:p>
            <a:pPr algn="just"/>
            <a:r>
              <a:rPr lang="en-IN" b="1" dirty="0">
                <a:latin typeface="+mj-lt"/>
              </a:rPr>
              <a:t>So, If you're looking to explore the city and have no specific criteria to decide upon the places you want to visit, you should try Model Town</a:t>
            </a:r>
            <a:r>
              <a:rPr lang="en-IN" dirty="0" smtClean="0">
                <a:latin typeface="+mj-lt"/>
              </a:rPr>
              <a:t>.</a:t>
            </a:r>
          </a:p>
          <a:p>
            <a:pPr algn="just"/>
            <a:endParaRPr lang="en-IN" dirty="0">
              <a:latin typeface="+mj-lt"/>
            </a:endParaRPr>
          </a:p>
          <a:p>
            <a:pPr algn="just"/>
            <a:r>
              <a:rPr lang="en-IN" dirty="0">
                <a:latin typeface="+mj-lt"/>
              </a:rPr>
              <a:t>A company can use this information to build up an online website/mobile application, to provide users with up to date information about various venues in the city based on the search criteria (name, rating and price).</a:t>
            </a:r>
          </a:p>
        </p:txBody>
      </p:sp>
    </p:spTree>
    <p:extLst>
      <p:ext uri="{BB962C8B-B14F-4D97-AF65-F5344CB8AC3E}">
        <p14:creationId xmlns:p14="http://schemas.microsoft.com/office/powerpoint/2010/main" val="1169660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34675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799616" y="748529"/>
            <a:ext cx="33923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81282" y="847165"/>
            <a:ext cx="2716306" cy="646331"/>
          </a:xfrm>
          <a:prstGeom prst="rect">
            <a:avLst/>
          </a:prstGeom>
          <a:noFill/>
        </p:spPr>
        <p:txBody>
          <a:bodyPr wrap="square" rtlCol="0">
            <a:spAutoFit/>
          </a:bodyPr>
          <a:lstStyle/>
          <a:p>
            <a:r>
              <a:rPr lang="en-IN" sz="3600" b="1" dirty="0" smtClean="0">
                <a:solidFill>
                  <a:schemeClr val="accent4"/>
                </a:solidFill>
                <a:latin typeface="+mj-lt"/>
              </a:rPr>
              <a:t>Conclusion</a:t>
            </a:r>
          </a:p>
        </p:txBody>
      </p:sp>
      <p:sp>
        <p:nvSpPr>
          <p:cNvPr id="5" name="TextBox 4"/>
          <p:cNvSpPr txBox="1"/>
          <p:nvPr/>
        </p:nvSpPr>
        <p:spPr>
          <a:xfrm>
            <a:off x="1573307" y="2635623"/>
            <a:ext cx="8619564" cy="1477328"/>
          </a:xfrm>
          <a:prstGeom prst="rect">
            <a:avLst/>
          </a:prstGeom>
          <a:noFill/>
        </p:spPr>
        <p:txBody>
          <a:bodyPr wrap="square" rtlCol="0">
            <a:spAutoFit/>
          </a:bodyPr>
          <a:lstStyle/>
          <a:p>
            <a:pPr algn="just"/>
            <a:r>
              <a:rPr lang="en-IN" dirty="0">
                <a:latin typeface="+mj-lt"/>
              </a:rPr>
              <a:t>The purpose of this project was to explore the places that a person visiting Jalandhar could visit. The venues have been identified using Foursquare and Zomato API and have been plotted on the map. The map reveals that the major area in Jalandhar to visit is Model Town. Based on the visitor's venue rating and price requirements, he/she can choose places.</a:t>
            </a:r>
          </a:p>
        </p:txBody>
      </p:sp>
    </p:spTree>
    <p:extLst>
      <p:ext uri="{BB962C8B-B14F-4D97-AF65-F5344CB8AC3E}">
        <p14:creationId xmlns:p14="http://schemas.microsoft.com/office/powerpoint/2010/main" val="3542909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xmlns="" id="{A86744F2-5246-4A0A-B119-35E7FB76A0D8}"/>
              </a:ext>
              <a:ext uri="{C183D7F6-B498-43B3-948B-1728B52AA6E4}">
                <adec:decorative xmlns:adec="http://schemas.microsoft.com/office/drawing/2017/decorative" xmlns="" val="0"/>
              </a:ext>
            </a:extLst>
          </p:cNvPr>
          <p:cNvPicPr>
            <a:picLocks noChangeAspect="1"/>
          </p:cNvPicPr>
          <p:nvPr/>
        </p:nvPicPr>
        <p:blipFill>
          <a:blip r:embed="rId4"/>
          <a:stretch>
            <a:fillRect/>
          </a:stretch>
        </p:blipFill>
        <p:spPr>
          <a:xfrm flipH="1">
            <a:off x="6535270" y="7246297"/>
            <a:ext cx="295835" cy="643333"/>
          </a:xfrm>
          <a:prstGeom prst="rect">
            <a:avLst/>
          </a:prstGeom>
          <a:effectLst/>
        </p:spPr>
      </p:pic>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012141" y="748530"/>
            <a:ext cx="6051177" cy="1200329"/>
          </a:xfrm>
          <a:prstGeom prst="rect">
            <a:avLst/>
          </a:prstGeom>
          <a:noFill/>
        </p:spPr>
        <p:txBody>
          <a:bodyPr wrap="square" rtlCol="0">
            <a:spAutoFit/>
          </a:bodyPr>
          <a:lstStyle/>
          <a:p>
            <a:r>
              <a:rPr lang="en-IN" sz="3600" b="1" dirty="0" smtClean="0">
                <a:solidFill>
                  <a:schemeClr val="accent4"/>
                </a:solidFill>
                <a:latin typeface="+mj-lt"/>
              </a:rPr>
              <a:t>Categories of algorithms </a:t>
            </a:r>
          </a:p>
          <a:p>
            <a:r>
              <a:rPr lang="en-IN" sz="3600" b="1" dirty="0">
                <a:solidFill>
                  <a:schemeClr val="accent4"/>
                </a:solidFill>
                <a:latin typeface="+mj-lt"/>
              </a:rPr>
              <a:t> </a:t>
            </a:r>
            <a:r>
              <a:rPr lang="en-IN" sz="3600" b="1" dirty="0" smtClean="0">
                <a:solidFill>
                  <a:schemeClr val="accent4"/>
                </a:solidFill>
                <a:latin typeface="+mj-lt"/>
              </a:rPr>
              <a:t>  in Machine Learning</a:t>
            </a:r>
            <a:endParaRPr lang="en-IN" sz="3600" b="1" dirty="0">
              <a:solidFill>
                <a:schemeClr val="accent4"/>
              </a:solidFill>
              <a:latin typeface="+mj-lt"/>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2473" t="32310" r="8462" b="10070"/>
          <a:stretch>
            <a:fillRect/>
          </a:stretch>
        </p:blipFill>
        <p:spPr>
          <a:xfrm>
            <a:off x="2452594" y="2821622"/>
            <a:ext cx="6785535" cy="31840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5762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86225" y="748530"/>
            <a:ext cx="4345080" cy="1200329"/>
          </a:xfrm>
          <a:prstGeom prst="rect">
            <a:avLst/>
          </a:prstGeom>
          <a:noFill/>
        </p:spPr>
        <p:txBody>
          <a:bodyPr wrap="square" rtlCol="0">
            <a:spAutoFit/>
          </a:bodyPr>
          <a:lstStyle/>
          <a:p>
            <a:r>
              <a:rPr lang="en-IN" sz="3600" b="1" dirty="0" smtClean="0">
                <a:solidFill>
                  <a:schemeClr val="accent4"/>
                </a:solidFill>
                <a:latin typeface="+mj-lt"/>
              </a:rPr>
              <a:t>Machine Learning </a:t>
            </a:r>
          </a:p>
          <a:p>
            <a:r>
              <a:rPr lang="en-IN" sz="3600" b="1" dirty="0">
                <a:solidFill>
                  <a:schemeClr val="accent4"/>
                </a:solidFill>
                <a:latin typeface="+mj-lt"/>
              </a:rPr>
              <a:t> </a:t>
            </a:r>
            <a:r>
              <a:rPr lang="en-IN" sz="3600" b="1" dirty="0" smtClean="0">
                <a:solidFill>
                  <a:schemeClr val="accent4"/>
                </a:solidFill>
                <a:latin typeface="+mj-lt"/>
              </a:rPr>
              <a:t> algorithm types</a:t>
            </a:r>
            <a:endParaRPr lang="en-IN" b="1" dirty="0"/>
          </a:p>
        </p:txBody>
      </p:sp>
      <p:graphicFrame>
        <p:nvGraphicFramePr>
          <p:cNvPr id="8" name="Diagram 7"/>
          <p:cNvGraphicFramePr/>
          <p:nvPr>
            <p:extLst>
              <p:ext uri="{D42A27DB-BD31-4B8C-83A1-F6EECF244321}">
                <p14:modId xmlns:p14="http://schemas.microsoft.com/office/powerpoint/2010/main" val="853704568"/>
              </p:ext>
            </p:extLst>
          </p:nvPr>
        </p:nvGraphicFramePr>
        <p:xfrm>
          <a:off x="1667435" y="2232211"/>
          <a:ext cx="8592671" cy="4457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3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55895" y="748529"/>
            <a:ext cx="5230905" cy="646331"/>
          </a:xfrm>
          <a:prstGeom prst="rect">
            <a:avLst/>
          </a:prstGeom>
          <a:noFill/>
        </p:spPr>
        <p:txBody>
          <a:bodyPr wrap="square" rtlCol="0">
            <a:spAutoFit/>
          </a:bodyPr>
          <a:lstStyle/>
          <a:p>
            <a:r>
              <a:rPr lang="en-IN" sz="3600" b="1" dirty="0" smtClean="0">
                <a:solidFill>
                  <a:schemeClr val="accent4"/>
                </a:solidFill>
                <a:latin typeface="+mj-lt"/>
              </a:rPr>
              <a:t>Unsupervised Learning</a:t>
            </a:r>
            <a:endParaRPr lang="en-IN" sz="3600" b="1" dirty="0">
              <a:solidFill>
                <a:schemeClr val="accent4"/>
              </a:solidFill>
              <a:latin typeface="+mj-lt"/>
            </a:endParaRPr>
          </a:p>
        </p:txBody>
      </p:sp>
      <p:sp>
        <p:nvSpPr>
          <p:cNvPr id="5" name="TextBox 4"/>
          <p:cNvSpPr txBox="1"/>
          <p:nvPr/>
        </p:nvSpPr>
        <p:spPr>
          <a:xfrm>
            <a:off x="1331259" y="1949824"/>
            <a:ext cx="8821270" cy="923330"/>
          </a:xfrm>
          <a:prstGeom prst="rect">
            <a:avLst/>
          </a:prstGeom>
          <a:noFill/>
        </p:spPr>
        <p:txBody>
          <a:bodyPr wrap="square" rtlCol="0">
            <a:spAutoFit/>
          </a:bodyPr>
          <a:lstStyle/>
          <a:p>
            <a:pPr algn="just"/>
            <a:r>
              <a:rPr lang="en-IN" b="1" dirty="0">
                <a:latin typeface="+mj-lt"/>
              </a:rPr>
              <a:t>Unsupervised learning</a:t>
            </a:r>
            <a:r>
              <a:rPr lang="en-IN" dirty="0">
                <a:latin typeface="+mj-lt"/>
              </a:rPr>
              <a:t> is a type of machine learning that looks for previously undetected patterns in a data set with no pre-existing labels and with a minimum of human supervision</a:t>
            </a:r>
            <a:r>
              <a:rPr lang="en-IN" dirty="0" smtClean="0">
                <a:latin typeface="+mj-lt"/>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l="23863" t="15292" r="24231" b="15879"/>
          <a:stretch>
            <a:fillRect/>
          </a:stretch>
        </p:blipFill>
        <p:spPr>
          <a:xfrm>
            <a:off x="3455895" y="3106085"/>
            <a:ext cx="4356846" cy="3250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541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55895" y="748529"/>
            <a:ext cx="5230905" cy="954107"/>
          </a:xfrm>
          <a:prstGeom prst="rect">
            <a:avLst/>
          </a:prstGeom>
          <a:noFill/>
        </p:spPr>
        <p:txBody>
          <a:bodyPr wrap="square" rtlCol="0">
            <a:spAutoFit/>
          </a:bodyPr>
          <a:lstStyle/>
          <a:p>
            <a:r>
              <a:rPr lang="en-IN" sz="3600" b="1" dirty="0" smtClean="0">
                <a:solidFill>
                  <a:schemeClr val="accent4"/>
                </a:solidFill>
                <a:latin typeface="+mj-lt"/>
              </a:rPr>
              <a:t>Unsupervised Learning</a:t>
            </a:r>
          </a:p>
          <a:p>
            <a:r>
              <a:rPr lang="en-IN" sz="2000" dirty="0" smtClean="0">
                <a:solidFill>
                  <a:schemeClr val="accent4"/>
                </a:solidFill>
                <a:latin typeface="+mj-lt"/>
              </a:rPr>
              <a:t>                    (continued)</a:t>
            </a:r>
            <a:endParaRPr lang="en-IN" sz="2000" dirty="0">
              <a:solidFill>
                <a:schemeClr val="accent4"/>
              </a:solidFill>
              <a:latin typeface="+mj-lt"/>
            </a:endParaRPr>
          </a:p>
        </p:txBody>
      </p:sp>
      <p:sp>
        <p:nvSpPr>
          <p:cNvPr id="5" name="TextBox 4"/>
          <p:cNvSpPr txBox="1"/>
          <p:nvPr/>
        </p:nvSpPr>
        <p:spPr>
          <a:xfrm>
            <a:off x="1331259" y="1949824"/>
            <a:ext cx="8821270" cy="5078313"/>
          </a:xfrm>
          <a:prstGeom prst="rect">
            <a:avLst/>
          </a:prstGeom>
          <a:noFill/>
        </p:spPr>
        <p:txBody>
          <a:bodyPr wrap="square" rtlCol="0">
            <a:spAutoFit/>
          </a:bodyPr>
          <a:lstStyle/>
          <a:p>
            <a:pPr algn="just"/>
            <a:r>
              <a:rPr lang="en-IN" dirty="0" smtClean="0">
                <a:latin typeface="+mj-lt"/>
              </a:rPr>
              <a:t>Two </a:t>
            </a:r>
            <a:r>
              <a:rPr lang="en-IN" dirty="0">
                <a:latin typeface="+mj-lt"/>
              </a:rPr>
              <a:t>of the main methods used in unsupervised learning </a:t>
            </a:r>
            <a:r>
              <a:rPr lang="en-IN" dirty="0" smtClean="0">
                <a:latin typeface="+mj-lt"/>
              </a:rPr>
              <a:t>are:</a:t>
            </a:r>
          </a:p>
          <a:p>
            <a:pPr marL="742950" lvl="1" indent="-285750" algn="just">
              <a:buFont typeface="Wingdings" panose="05000000000000000000" pitchFamily="2" charset="2"/>
              <a:buChar char="§"/>
            </a:pPr>
            <a:r>
              <a:rPr lang="en-IN" b="1" dirty="0" smtClean="0">
                <a:latin typeface="+mj-lt"/>
              </a:rPr>
              <a:t>Principal</a:t>
            </a:r>
            <a:r>
              <a:rPr lang="en-IN" dirty="0" smtClean="0">
                <a:latin typeface="+mj-lt"/>
              </a:rPr>
              <a:t> </a:t>
            </a:r>
            <a:r>
              <a:rPr lang="en-IN" b="1" dirty="0">
                <a:latin typeface="+mj-lt"/>
              </a:rPr>
              <a:t>C</a:t>
            </a:r>
            <a:r>
              <a:rPr lang="en-IN" b="1" dirty="0" smtClean="0">
                <a:latin typeface="+mj-lt"/>
              </a:rPr>
              <a:t>omponent</a:t>
            </a:r>
            <a:r>
              <a:rPr lang="en-IN" dirty="0">
                <a:latin typeface="+mj-lt"/>
              </a:rPr>
              <a:t> </a:t>
            </a:r>
            <a:endParaRPr lang="en-IN" dirty="0">
              <a:latin typeface="+mj-lt"/>
            </a:endParaRPr>
          </a:p>
          <a:p>
            <a:pPr marL="742950" lvl="1" indent="-285750" algn="just">
              <a:buFont typeface="Wingdings" panose="05000000000000000000" pitchFamily="2" charset="2"/>
              <a:buChar char="§"/>
            </a:pPr>
            <a:r>
              <a:rPr lang="en-IN" b="1" dirty="0" smtClean="0">
                <a:latin typeface="+mj-lt"/>
              </a:rPr>
              <a:t>Cluster </a:t>
            </a:r>
            <a:r>
              <a:rPr lang="en-IN" b="1" dirty="0">
                <a:latin typeface="+mj-lt"/>
              </a:rPr>
              <a:t>A</a:t>
            </a:r>
            <a:r>
              <a:rPr lang="en-IN" b="1" dirty="0" smtClean="0">
                <a:latin typeface="+mj-lt"/>
              </a:rPr>
              <a:t>nalysis</a:t>
            </a:r>
            <a:r>
              <a:rPr lang="en-IN" dirty="0">
                <a:latin typeface="+mj-lt"/>
              </a:rPr>
              <a:t>. </a:t>
            </a:r>
            <a:endParaRPr lang="en-IN" dirty="0" smtClean="0">
              <a:latin typeface="+mj-lt"/>
            </a:endParaRPr>
          </a:p>
          <a:p>
            <a:pPr algn="just"/>
            <a:endParaRPr lang="en-IN" dirty="0">
              <a:latin typeface="+mj-lt"/>
            </a:endParaRPr>
          </a:p>
          <a:p>
            <a:pPr algn="just"/>
            <a:r>
              <a:rPr lang="en-IN" b="1" dirty="0" smtClean="0">
                <a:latin typeface="+mj-lt"/>
              </a:rPr>
              <a:t>Cluster </a:t>
            </a:r>
            <a:r>
              <a:rPr lang="en-IN" b="1" dirty="0">
                <a:latin typeface="+mj-lt"/>
              </a:rPr>
              <a:t>analysis</a:t>
            </a:r>
            <a:r>
              <a:rPr lang="en-IN" dirty="0">
                <a:latin typeface="+mj-lt"/>
              </a:rPr>
              <a:t> is used in unsupervised learning to group, or </a:t>
            </a:r>
            <a:r>
              <a:rPr lang="en-IN" dirty="0" smtClean="0">
                <a:latin typeface="+mj-lt"/>
              </a:rPr>
              <a:t>segment </a:t>
            </a:r>
            <a:r>
              <a:rPr lang="en-IN" dirty="0">
                <a:latin typeface="+mj-lt"/>
              </a:rPr>
              <a:t>datasets with shared attributes in order to extrapolate algorithmic relationships</a:t>
            </a:r>
            <a:r>
              <a:rPr lang="en-IN" dirty="0" smtClean="0">
                <a:latin typeface="+mj-lt"/>
              </a:rPr>
              <a:t>.</a:t>
            </a:r>
            <a:r>
              <a:rPr lang="en-IN" dirty="0"/>
              <a:t> </a:t>
            </a:r>
            <a:r>
              <a:rPr lang="en-IN" dirty="0">
                <a:latin typeface="+mj-lt"/>
              </a:rPr>
              <a:t>Cluster analysis is a branch of machine learning that groups the data that has not been labelled, classified or categorized.</a:t>
            </a:r>
            <a:endParaRPr lang="en-IN" dirty="0" smtClean="0">
              <a:latin typeface="+mj-lt"/>
            </a:endParaRPr>
          </a:p>
          <a:p>
            <a:pPr algn="just"/>
            <a:endParaRPr lang="en-IN" dirty="0" smtClean="0">
              <a:latin typeface="+mj-lt"/>
            </a:endParaRPr>
          </a:p>
          <a:p>
            <a:pPr algn="just"/>
            <a:r>
              <a:rPr lang="en-IN" b="1" dirty="0" smtClean="0">
                <a:latin typeface="+mj-lt"/>
              </a:rPr>
              <a:t>The Battle of Neighborhoods </a:t>
            </a:r>
            <a:r>
              <a:rPr lang="en-IN" dirty="0" smtClean="0">
                <a:latin typeface="+mj-lt"/>
              </a:rPr>
              <a:t>works on Cluster Analysis.</a:t>
            </a:r>
          </a:p>
          <a:p>
            <a:pPr algn="just"/>
            <a:endParaRPr lang="en-IN" dirty="0">
              <a:latin typeface="+mj-lt"/>
            </a:endParaRPr>
          </a:p>
          <a:p>
            <a:pPr algn="just"/>
            <a:r>
              <a:rPr lang="en-IN" b="1" dirty="0" smtClean="0">
                <a:latin typeface="+mj-lt"/>
              </a:rPr>
              <a:t>Some of the most common Clustering algorithms are listed below:</a:t>
            </a:r>
          </a:p>
          <a:p>
            <a:pPr marL="742950" lvl="1" indent="-285750" algn="just">
              <a:buFont typeface="Wingdings" panose="05000000000000000000" pitchFamily="2" charset="2"/>
              <a:buChar char="§"/>
            </a:pPr>
            <a:r>
              <a:rPr lang="en-IN" dirty="0">
                <a:latin typeface="+mj-lt"/>
              </a:rPr>
              <a:t>H</a:t>
            </a:r>
            <a:r>
              <a:rPr lang="en-IN" dirty="0" smtClean="0">
                <a:latin typeface="+mj-lt"/>
              </a:rPr>
              <a:t>ierarchical clustering</a:t>
            </a:r>
            <a:endParaRPr lang="en-IN" dirty="0">
              <a:latin typeface="+mj-lt"/>
            </a:endParaRPr>
          </a:p>
          <a:p>
            <a:pPr marL="742950" lvl="1" indent="-285750" algn="just">
              <a:buFont typeface="Wingdings" panose="05000000000000000000" pitchFamily="2" charset="2"/>
              <a:buChar char="§"/>
            </a:pPr>
            <a:r>
              <a:rPr lang="en-IN" dirty="0" smtClean="0">
                <a:latin typeface="+mj-lt"/>
              </a:rPr>
              <a:t>k-means</a:t>
            </a:r>
            <a:endParaRPr lang="en-IN" dirty="0">
              <a:latin typeface="+mj-lt"/>
            </a:endParaRPr>
          </a:p>
          <a:p>
            <a:pPr marL="742950" lvl="1" indent="-285750" algn="just">
              <a:buFont typeface="Wingdings" panose="05000000000000000000" pitchFamily="2" charset="2"/>
              <a:buChar char="§"/>
            </a:pPr>
            <a:r>
              <a:rPr lang="en-IN" dirty="0">
                <a:latin typeface="+mj-lt"/>
              </a:rPr>
              <a:t>M</a:t>
            </a:r>
            <a:r>
              <a:rPr lang="en-IN" dirty="0" smtClean="0">
                <a:latin typeface="+mj-lt"/>
              </a:rPr>
              <a:t>ixture </a:t>
            </a:r>
            <a:r>
              <a:rPr lang="en-IN" dirty="0">
                <a:latin typeface="+mj-lt"/>
              </a:rPr>
              <a:t>models</a:t>
            </a:r>
          </a:p>
          <a:p>
            <a:pPr marL="742950" lvl="1" indent="-285750" algn="just">
              <a:buFont typeface="Wingdings" panose="05000000000000000000" pitchFamily="2" charset="2"/>
              <a:buChar char="§"/>
            </a:pPr>
            <a:r>
              <a:rPr lang="en-IN" dirty="0">
                <a:latin typeface="+mj-lt"/>
              </a:rPr>
              <a:t>DBSCAN</a:t>
            </a:r>
          </a:p>
          <a:p>
            <a:pPr marL="742950" lvl="1" indent="-285750" algn="just">
              <a:buFont typeface="Wingdings" panose="05000000000000000000" pitchFamily="2" charset="2"/>
              <a:buChar char="§"/>
            </a:pPr>
            <a:r>
              <a:rPr lang="en-IN" dirty="0">
                <a:latin typeface="+mj-lt"/>
              </a:rPr>
              <a:t>OPTICS algorithm</a:t>
            </a:r>
          </a:p>
          <a:p>
            <a:pPr algn="just"/>
            <a:endParaRPr lang="en-IN" dirty="0">
              <a:latin typeface="+mj-lt"/>
            </a:endParaRPr>
          </a:p>
        </p:txBody>
      </p:sp>
    </p:spTree>
    <p:extLst>
      <p:ext uri="{BB962C8B-B14F-4D97-AF65-F5344CB8AC3E}">
        <p14:creationId xmlns:p14="http://schemas.microsoft.com/office/powerpoint/2010/main" val="3453566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204012" y="665018"/>
            <a:ext cx="2312894" cy="646331"/>
          </a:xfrm>
          <a:prstGeom prst="rect">
            <a:avLst/>
          </a:prstGeom>
          <a:noFill/>
        </p:spPr>
        <p:txBody>
          <a:bodyPr wrap="square" rtlCol="0">
            <a:spAutoFit/>
          </a:bodyPr>
          <a:lstStyle/>
          <a:p>
            <a:r>
              <a:rPr lang="en-IN" sz="3600" b="1" dirty="0" smtClean="0">
                <a:solidFill>
                  <a:schemeClr val="accent4"/>
                </a:solidFill>
                <a:latin typeface="+mj-lt"/>
              </a:rPr>
              <a:t>Python</a:t>
            </a:r>
            <a:r>
              <a:rPr lang="en-IN" sz="3600" dirty="0" smtClean="0">
                <a:solidFill>
                  <a:schemeClr val="accent4"/>
                </a:solidFill>
                <a:latin typeface="+mj-lt"/>
              </a:rPr>
              <a:t> </a:t>
            </a:r>
            <a:endParaRPr lang="en-IN" sz="3600" dirty="0">
              <a:solidFill>
                <a:schemeClr val="accent4"/>
              </a:solidFill>
              <a:latin typeface="+mj-lt"/>
            </a:endParaRPr>
          </a:p>
        </p:txBody>
      </p:sp>
      <p:sp>
        <p:nvSpPr>
          <p:cNvPr id="6" name="TextBox 5"/>
          <p:cNvSpPr txBox="1"/>
          <p:nvPr/>
        </p:nvSpPr>
        <p:spPr>
          <a:xfrm>
            <a:off x="1048871" y="1586753"/>
            <a:ext cx="9092656" cy="4247317"/>
          </a:xfrm>
          <a:prstGeom prst="rect">
            <a:avLst/>
          </a:prstGeom>
          <a:noFill/>
        </p:spPr>
        <p:txBody>
          <a:bodyPr wrap="square" rtlCol="0">
            <a:spAutoFit/>
          </a:bodyPr>
          <a:lstStyle/>
          <a:p>
            <a:pPr marL="285750" indent="-285750" algn="just">
              <a:buFont typeface="Wingdings" panose="05000000000000000000" pitchFamily="2" charset="2"/>
              <a:buChar char="q"/>
            </a:pPr>
            <a:r>
              <a:rPr lang="en-IN" dirty="0">
                <a:latin typeface="+mj-lt"/>
              </a:rPr>
              <a:t>Python is an interpreted, high-level, general-purpose programming language</a:t>
            </a:r>
            <a:r>
              <a:rPr lang="en-IN" dirty="0" smtClean="0">
                <a:latin typeface="+mj-lt"/>
              </a:rPr>
              <a:t>. </a:t>
            </a:r>
          </a:p>
          <a:p>
            <a:pPr marL="285750" indent="-285750" algn="just">
              <a:buFont typeface="Wingdings" panose="05000000000000000000" pitchFamily="2" charset="2"/>
              <a:buChar char="q"/>
            </a:pPr>
            <a:r>
              <a:rPr lang="en-IN" dirty="0" smtClean="0">
                <a:latin typeface="+mj-lt"/>
              </a:rPr>
              <a:t>Python was created </a:t>
            </a:r>
            <a:r>
              <a:rPr lang="en-IN" dirty="0">
                <a:latin typeface="+mj-lt"/>
              </a:rPr>
              <a:t>by </a:t>
            </a:r>
            <a:r>
              <a:rPr lang="en-IN" b="1" dirty="0">
                <a:latin typeface="+mj-lt"/>
              </a:rPr>
              <a:t>Guido van Rossum </a:t>
            </a:r>
            <a:r>
              <a:rPr lang="en-IN" dirty="0">
                <a:latin typeface="+mj-lt"/>
              </a:rPr>
              <a:t>and first released in </a:t>
            </a:r>
            <a:r>
              <a:rPr lang="en-IN" b="1" dirty="0" smtClean="0">
                <a:latin typeface="+mj-lt"/>
              </a:rPr>
              <a:t>1991</a:t>
            </a:r>
            <a:r>
              <a:rPr lang="en-IN" dirty="0" smtClean="0">
                <a:latin typeface="+mj-lt"/>
              </a:rPr>
              <a:t>. </a:t>
            </a:r>
          </a:p>
          <a:p>
            <a:pPr marL="285750" indent="-285750" algn="just">
              <a:buFont typeface="Wingdings" panose="05000000000000000000" pitchFamily="2" charset="2"/>
              <a:buChar char="q"/>
            </a:pPr>
            <a:r>
              <a:rPr lang="en-IN" dirty="0" smtClean="0">
                <a:latin typeface="+mj-lt"/>
              </a:rPr>
              <a:t>Its object-oriented approach </a:t>
            </a:r>
            <a:r>
              <a:rPr lang="en-IN" dirty="0">
                <a:latin typeface="+mj-lt"/>
              </a:rPr>
              <a:t>aims to help programmers write clear, logical code for small and large-scale projects</a:t>
            </a:r>
            <a:r>
              <a:rPr lang="en-IN" dirty="0" smtClean="0">
                <a:latin typeface="+mj-lt"/>
              </a:rPr>
              <a:t>.</a:t>
            </a:r>
            <a:endParaRPr lang="en-IN" dirty="0">
              <a:latin typeface="+mj-lt"/>
            </a:endParaRPr>
          </a:p>
          <a:p>
            <a:pPr marL="285750" indent="-285750" algn="just">
              <a:buFont typeface="Wingdings" panose="05000000000000000000" pitchFamily="2" charset="2"/>
              <a:buChar char="q"/>
            </a:pPr>
            <a:r>
              <a:rPr lang="en-IN" dirty="0">
                <a:latin typeface="+mj-lt"/>
              </a:rPr>
              <a:t>Python is dynamically typed and garbage-collected. </a:t>
            </a:r>
            <a:endParaRPr lang="en-IN" dirty="0" smtClean="0">
              <a:latin typeface="+mj-lt"/>
            </a:endParaRPr>
          </a:p>
          <a:p>
            <a:pPr marL="285750" indent="-285750" algn="just">
              <a:buFont typeface="Wingdings" panose="05000000000000000000" pitchFamily="2" charset="2"/>
              <a:buChar char="q"/>
            </a:pPr>
            <a:r>
              <a:rPr lang="en-IN" dirty="0" smtClean="0">
                <a:latin typeface="+mj-lt"/>
              </a:rPr>
              <a:t>It </a:t>
            </a:r>
            <a:r>
              <a:rPr lang="en-IN" dirty="0">
                <a:latin typeface="+mj-lt"/>
              </a:rPr>
              <a:t>supports multiple programming paradigms, including procedural, object-oriented, and functional programming</a:t>
            </a:r>
            <a:r>
              <a:rPr lang="en-IN" dirty="0" smtClean="0">
                <a:latin typeface="+mj-lt"/>
              </a:rPr>
              <a:t>.</a:t>
            </a:r>
          </a:p>
          <a:p>
            <a:pPr marL="285750" indent="-285750" algn="just">
              <a:buFont typeface="Wingdings" panose="05000000000000000000" pitchFamily="2" charset="2"/>
              <a:buChar char="q"/>
            </a:pPr>
            <a:r>
              <a:rPr lang="en-IN" dirty="0">
                <a:latin typeface="+mj-lt"/>
              </a:rPr>
              <a:t>Python is often described as a "batteries included" language due to its comprehensive standard library</a:t>
            </a:r>
            <a:r>
              <a:rPr lang="en-IN" dirty="0" smtClean="0">
                <a:latin typeface="+mj-lt"/>
              </a:rPr>
              <a:t>.</a:t>
            </a:r>
          </a:p>
          <a:p>
            <a:pPr marL="285750" indent="-285750" algn="just">
              <a:buFont typeface="Wingdings" panose="05000000000000000000" pitchFamily="2" charset="2"/>
              <a:buChar char="q"/>
            </a:pPr>
            <a:r>
              <a:rPr lang="en-IN" dirty="0">
                <a:latin typeface="+mj-lt"/>
              </a:rPr>
              <a:t>Python </a:t>
            </a:r>
            <a:r>
              <a:rPr lang="en-IN" dirty="0" smtClean="0">
                <a:latin typeface="+mj-lt"/>
              </a:rPr>
              <a:t>interpreters</a:t>
            </a:r>
            <a:r>
              <a:rPr lang="en-IN" dirty="0">
                <a:latin typeface="+mj-lt"/>
              </a:rPr>
              <a:t> </a:t>
            </a:r>
            <a:r>
              <a:rPr lang="en-IN" dirty="0" smtClean="0">
                <a:latin typeface="+mj-lt"/>
              </a:rPr>
              <a:t>are </a:t>
            </a:r>
            <a:r>
              <a:rPr lang="en-IN" dirty="0">
                <a:latin typeface="+mj-lt"/>
              </a:rPr>
              <a:t>available for many operating systems</a:t>
            </a:r>
            <a:r>
              <a:rPr lang="en-IN" dirty="0" smtClean="0">
                <a:latin typeface="+mj-lt"/>
              </a:rPr>
              <a:t>.</a:t>
            </a:r>
          </a:p>
          <a:p>
            <a:pPr marL="285750" indent="-285750" algn="just">
              <a:buFont typeface="Wingdings" panose="05000000000000000000" pitchFamily="2" charset="2"/>
              <a:buChar char="q"/>
            </a:pPr>
            <a:r>
              <a:rPr lang="en-IN" dirty="0">
                <a:latin typeface="+mj-lt"/>
              </a:rPr>
              <a:t>Python uses whitespace indentation, rather than curly brackets or keywords, to delimit blocks</a:t>
            </a:r>
            <a:r>
              <a:rPr lang="en-IN" dirty="0" smtClean="0">
                <a:latin typeface="+mj-lt"/>
              </a:rPr>
              <a:t>.</a:t>
            </a:r>
          </a:p>
          <a:p>
            <a:pPr marL="285750" indent="-285750" algn="just">
              <a:buFont typeface="Wingdings" panose="05000000000000000000" pitchFamily="2" charset="2"/>
              <a:buChar char="q"/>
            </a:pPr>
            <a:r>
              <a:rPr lang="en-IN" dirty="0">
                <a:latin typeface="+mj-lt"/>
              </a:rPr>
              <a:t>Python uses duck typing and has typed objects but untyped variable names. </a:t>
            </a:r>
            <a:endParaRPr lang="en-IN" dirty="0" smtClean="0">
              <a:latin typeface="+mj-lt"/>
            </a:endParaRPr>
          </a:p>
          <a:p>
            <a:pPr marL="285750" indent="-285750" algn="just">
              <a:buFont typeface="Wingdings" panose="05000000000000000000" pitchFamily="2" charset="2"/>
              <a:buChar char="q"/>
            </a:pPr>
            <a:r>
              <a:rPr lang="en-IN" dirty="0">
                <a:latin typeface="+mj-lt"/>
              </a:rPr>
              <a:t>Python allows programmers to define their own types using classes, which are most often used for object-oriented programming. </a:t>
            </a:r>
          </a:p>
        </p:txBody>
      </p:sp>
    </p:spTree>
    <p:extLst>
      <p:ext uri="{BB962C8B-B14F-4D97-AF65-F5344CB8AC3E}">
        <p14:creationId xmlns:p14="http://schemas.microsoft.com/office/powerpoint/2010/main" val="4234319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7485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7485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792071" y="843624"/>
            <a:ext cx="4854388" cy="1200329"/>
          </a:xfrm>
          <a:prstGeom prst="rect">
            <a:avLst/>
          </a:prstGeom>
          <a:noFill/>
        </p:spPr>
        <p:txBody>
          <a:bodyPr wrap="square" rtlCol="0">
            <a:spAutoFit/>
          </a:bodyPr>
          <a:lstStyle/>
          <a:p>
            <a:r>
              <a:rPr lang="en-IN" sz="3600" b="1" dirty="0" smtClean="0">
                <a:solidFill>
                  <a:schemeClr val="accent4"/>
                </a:solidFill>
                <a:latin typeface="+mj-lt"/>
              </a:rPr>
              <a:t>Python for Machine </a:t>
            </a:r>
          </a:p>
          <a:p>
            <a:r>
              <a:rPr lang="en-IN" sz="3600" b="1" dirty="0" smtClean="0">
                <a:solidFill>
                  <a:schemeClr val="accent4"/>
                </a:solidFill>
                <a:latin typeface="+mj-lt"/>
              </a:rPr>
              <a:t>         Learning</a:t>
            </a:r>
            <a:endParaRPr lang="en-IN" sz="3600" b="1" dirty="0">
              <a:solidFill>
                <a:schemeClr val="accent4"/>
              </a:solidFill>
              <a:latin typeface="+mj-lt"/>
            </a:endParaRPr>
          </a:p>
        </p:txBody>
      </p:sp>
      <p:sp>
        <p:nvSpPr>
          <p:cNvPr id="6" name="TextBox 5"/>
          <p:cNvSpPr txBox="1"/>
          <p:nvPr/>
        </p:nvSpPr>
        <p:spPr>
          <a:xfrm>
            <a:off x="1110019" y="2259106"/>
            <a:ext cx="9701416" cy="3693319"/>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mj-lt"/>
              </a:rPr>
              <a:t>Python has libraries that enables developers to use optimized algorithms</a:t>
            </a:r>
            <a:r>
              <a:rPr lang="en-IN" dirty="0" smtClean="0">
                <a:latin typeface="+mj-lt"/>
              </a:rPr>
              <a:t>.</a:t>
            </a:r>
          </a:p>
          <a:p>
            <a:pPr marL="285750" indent="-285750">
              <a:buFont typeface="Wingdings" panose="05000000000000000000" pitchFamily="2" charset="2"/>
              <a:buChar char="q"/>
            </a:pPr>
            <a:r>
              <a:rPr lang="en-IN" dirty="0" smtClean="0">
                <a:latin typeface="+mj-lt"/>
              </a:rPr>
              <a:t>It </a:t>
            </a:r>
            <a:r>
              <a:rPr lang="en-IN" dirty="0">
                <a:latin typeface="+mj-lt"/>
              </a:rPr>
              <a:t>implements popular machine learning techniques such as </a:t>
            </a:r>
            <a:r>
              <a:rPr lang="en-IN" b="1" dirty="0" smtClean="0">
                <a:latin typeface="+mj-lt"/>
              </a:rPr>
              <a:t>Regression</a:t>
            </a:r>
            <a:r>
              <a:rPr lang="en-IN" dirty="0" smtClean="0">
                <a:latin typeface="+mj-lt"/>
              </a:rPr>
              <a:t>, </a:t>
            </a:r>
            <a:r>
              <a:rPr lang="en-IN" b="1" dirty="0">
                <a:latin typeface="+mj-lt"/>
              </a:rPr>
              <a:t>C</a:t>
            </a:r>
            <a:r>
              <a:rPr lang="en-IN" b="1" dirty="0" smtClean="0">
                <a:latin typeface="+mj-lt"/>
              </a:rPr>
              <a:t>lassification</a:t>
            </a:r>
            <a:r>
              <a:rPr lang="en-IN" dirty="0">
                <a:latin typeface="+mj-lt"/>
              </a:rPr>
              <a:t>, and </a:t>
            </a:r>
            <a:r>
              <a:rPr lang="en-IN" b="1" dirty="0" smtClean="0">
                <a:latin typeface="+mj-lt"/>
              </a:rPr>
              <a:t>Clustering</a:t>
            </a:r>
            <a:r>
              <a:rPr lang="en-IN" dirty="0" smtClean="0">
                <a:latin typeface="+mj-lt"/>
              </a:rPr>
              <a:t>. </a:t>
            </a:r>
          </a:p>
          <a:p>
            <a:pPr marL="285750" indent="-285750">
              <a:buFont typeface="Wingdings" panose="05000000000000000000" pitchFamily="2" charset="2"/>
              <a:buChar char="q"/>
            </a:pPr>
            <a:r>
              <a:rPr lang="en-IN" dirty="0" smtClean="0">
                <a:latin typeface="+mj-lt"/>
              </a:rPr>
              <a:t>Python </a:t>
            </a:r>
            <a:r>
              <a:rPr lang="en-IN" dirty="0">
                <a:latin typeface="+mj-lt"/>
              </a:rPr>
              <a:t>is a popular platform used for research and development of production systems</a:t>
            </a:r>
            <a:r>
              <a:rPr lang="en-IN" dirty="0" smtClean="0">
                <a:latin typeface="+mj-lt"/>
              </a:rPr>
              <a:t>.</a:t>
            </a:r>
          </a:p>
          <a:p>
            <a:pPr marL="285750" indent="-285750">
              <a:buFont typeface="Wingdings" panose="05000000000000000000" pitchFamily="2" charset="2"/>
              <a:buChar char="q"/>
            </a:pPr>
            <a:r>
              <a:rPr lang="en-IN" dirty="0" smtClean="0">
                <a:latin typeface="+mj-lt"/>
              </a:rPr>
              <a:t> </a:t>
            </a:r>
            <a:r>
              <a:rPr lang="en-IN" dirty="0">
                <a:latin typeface="+mj-lt"/>
              </a:rPr>
              <a:t>It is a vast language with number of modules, packages and libraries that provides multiple ways of achieving a task</a:t>
            </a:r>
            <a:r>
              <a:rPr lang="en-IN" dirty="0" smtClean="0">
                <a:latin typeface="+mj-lt"/>
              </a:rPr>
              <a:t>.</a:t>
            </a:r>
          </a:p>
          <a:p>
            <a:pPr marL="285750" indent="-285750">
              <a:buFont typeface="Wingdings" panose="05000000000000000000" pitchFamily="2" charset="2"/>
              <a:buChar char="q"/>
            </a:pPr>
            <a:r>
              <a:rPr lang="en-IN" dirty="0" smtClean="0">
                <a:latin typeface="+mj-lt"/>
              </a:rPr>
              <a:t> </a:t>
            </a:r>
            <a:r>
              <a:rPr lang="en-IN" dirty="0">
                <a:latin typeface="+mj-lt"/>
              </a:rPr>
              <a:t>Python and its libraries like </a:t>
            </a:r>
            <a:r>
              <a:rPr lang="en-IN" b="1" dirty="0">
                <a:latin typeface="+mj-lt"/>
              </a:rPr>
              <a:t>NumPy</a:t>
            </a:r>
            <a:r>
              <a:rPr lang="en-IN" dirty="0">
                <a:latin typeface="+mj-lt"/>
              </a:rPr>
              <a:t>, </a:t>
            </a:r>
            <a:r>
              <a:rPr lang="en-IN" b="1" dirty="0">
                <a:latin typeface="+mj-lt"/>
              </a:rPr>
              <a:t>SciPy</a:t>
            </a:r>
            <a:r>
              <a:rPr lang="en-IN" dirty="0">
                <a:latin typeface="+mj-lt"/>
              </a:rPr>
              <a:t>, </a:t>
            </a:r>
            <a:r>
              <a:rPr lang="en-IN" b="1" dirty="0">
                <a:latin typeface="+mj-lt"/>
              </a:rPr>
              <a:t>Scikit-Learn</a:t>
            </a:r>
            <a:r>
              <a:rPr lang="en-IN" dirty="0">
                <a:latin typeface="+mj-lt"/>
              </a:rPr>
              <a:t>,</a:t>
            </a:r>
            <a:r>
              <a:rPr lang="en-IN" b="1" dirty="0">
                <a:latin typeface="+mj-lt"/>
              </a:rPr>
              <a:t> Matplotlib </a:t>
            </a:r>
            <a:r>
              <a:rPr lang="en-IN" dirty="0">
                <a:latin typeface="+mj-lt"/>
              </a:rPr>
              <a:t>are used in data science and data analysis. They are also extensively used for creating scalable machine learning algorithms</a:t>
            </a:r>
            <a:r>
              <a:rPr lang="en-IN" dirty="0" smtClean="0">
                <a:latin typeface="+mj-lt"/>
              </a:rPr>
              <a:t>.</a:t>
            </a:r>
          </a:p>
          <a:p>
            <a:pPr marL="285750" indent="-285750">
              <a:buFont typeface="Wingdings" panose="05000000000000000000" pitchFamily="2" charset="2"/>
              <a:buChar char="q"/>
            </a:pPr>
            <a:r>
              <a:rPr lang="en-IN" dirty="0" smtClean="0">
                <a:latin typeface="+mj-lt"/>
              </a:rPr>
              <a:t>It </a:t>
            </a:r>
            <a:r>
              <a:rPr lang="en-IN" dirty="0">
                <a:latin typeface="+mj-lt"/>
              </a:rPr>
              <a:t>includes several implementations achieved through algorithms such as </a:t>
            </a:r>
            <a:r>
              <a:rPr lang="en-IN" b="1" dirty="0">
                <a:latin typeface="+mj-lt"/>
              </a:rPr>
              <a:t>linear</a:t>
            </a:r>
            <a:r>
              <a:rPr lang="en-IN" dirty="0">
                <a:latin typeface="+mj-lt"/>
              </a:rPr>
              <a:t> </a:t>
            </a:r>
            <a:r>
              <a:rPr lang="en-IN" b="1" dirty="0">
                <a:latin typeface="+mj-lt"/>
              </a:rPr>
              <a:t>regression</a:t>
            </a:r>
            <a:r>
              <a:rPr lang="en-IN" dirty="0">
                <a:latin typeface="+mj-lt"/>
              </a:rPr>
              <a:t>, </a:t>
            </a:r>
            <a:r>
              <a:rPr lang="en-IN" b="1" dirty="0">
                <a:latin typeface="+mj-lt"/>
              </a:rPr>
              <a:t>logistic regression</a:t>
            </a:r>
            <a:r>
              <a:rPr lang="en-IN" dirty="0">
                <a:latin typeface="+mj-lt"/>
              </a:rPr>
              <a:t>, </a:t>
            </a:r>
            <a:r>
              <a:rPr lang="en-IN" b="1" dirty="0">
                <a:latin typeface="+mj-lt"/>
              </a:rPr>
              <a:t>Naïve Bayes</a:t>
            </a:r>
            <a:r>
              <a:rPr lang="en-IN" dirty="0">
                <a:latin typeface="+mj-lt"/>
              </a:rPr>
              <a:t>, </a:t>
            </a:r>
            <a:r>
              <a:rPr lang="en-IN" b="1" dirty="0">
                <a:latin typeface="+mj-lt"/>
              </a:rPr>
              <a:t>k-means</a:t>
            </a:r>
            <a:r>
              <a:rPr lang="en-IN" dirty="0">
                <a:latin typeface="+mj-lt"/>
              </a:rPr>
              <a:t>, </a:t>
            </a:r>
            <a:r>
              <a:rPr lang="en-IN" b="1" dirty="0">
                <a:latin typeface="+mj-lt"/>
              </a:rPr>
              <a:t>K nearest neighbour</a:t>
            </a:r>
            <a:r>
              <a:rPr lang="en-IN" dirty="0">
                <a:latin typeface="+mj-lt"/>
              </a:rPr>
              <a:t>, and </a:t>
            </a:r>
            <a:r>
              <a:rPr lang="en-IN" b="1" dirty="0">
                <a:latin typeface="+mj-lt"/>
              </a:rPr>
              <a:t>Random Forest</a:t>
            </a:r>
            <a:r>
              <a:rPr lang="en-IN" dirty="0">
                <a:latin typeface="+mj-lt"/>
              </a:rPr>
              <a:t>.</a:t>
            </a:r>
          </a:p>
        </p:txBody>
      </p:sp>
    </p:spTree>
    <p:extLst>
      <p:ext uri="{BB962C8B-B14F-4D97-AF65-F5344CB8AC3E}">
        <p14:creationId xmlns:p14="http://schemas.microsoft.com/office/powerpoint/2010/main" val="936208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24Slides(2)</Template>
  <TotalTime>0</TotalTime>
  <Words>1647</Words>
  <Application>Microsoft Office PowerPoint</Application>
  <PresentationFormat>Widescreen</PresentationFormat>
  <Paragraphs>181</Paragraphs>
  <Slides>36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Segoe UI Light</vt:lpstr>
      <vt:lpstr>Wingdings</vt:lpstr>
      <vt:lpstr>Office Theme</vt:lpstr>
      <vt:lpstr>The Battle of Neighborhoods Exploring Venues in Jalandhar,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2020-05-29T07:50:48Z</dcterms:created>
  <dcterms:modified xsi:type="dcterms:W3CDTF">2020-05-29T15:37:28Z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